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0" r:id="rId2"/>
    <p:sldId id="257" r:id="rId3"/>
    <p:sldId id="258" r:id="rId4"/>
    <p:sldId id="259" r:id="rId5"/>
    <p:sldId id="278" r:id="rId6"/>
    <p:sldId id="277" r:id="rId7"/>
    <p:sldId id="261" r:id="rId8"/>
    <p:sldId id="262" r:id="rId9"/>
    <p:sldId id="263" r:id="rId10"/>
    <p:sldId id="279" r:id="rId11"/>
    <p:sldId id="264" r:id="rId12"/>
    <p:sldId id="267" r:id="rId13"/>
    <p:sldId id="265" r:id="rId14"/>
    <p:sldId id="268" r:id="rId15"/>
    <p:sldId id="266" r:id="rId16"/>
    <p:sldId id="269" r:id="rId17"/>
    <p:sldId id="270" r:id="rId18"/>
    <p:sldId id="272" r:id="rId19"/>
    <p:sldId id="273" r:id="rId20"/>
    <p:sldId id="271" r:id="rId21"/>
    <p:sldId id="276" r:id="rId22"/>
    <p:sldId id="275"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76" autoAdjust="0"/>
  </p:normalViewPr>
  <p:slideViewPr>
    <p:cSldViewPr>
      <p:cViewPr varScale="1">
        <p:scale>
          <a:sx n="65" d="100"/>
          <a:sy n="65" d="100"/>
        </p:scale>
        <p:origin x="-10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EB77D9-9AAA-4261-A880-F69A77E7F5F5}" type="datetimeFigureOut">
              <a:rPr lang="en-US" smtClean="0"/>
              <a:t>7/1/2010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926A7-9E69-46BA-A240-932118033A6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Figure</a:t>
            </a:r>
            <a:r>
              <a:rPr lang="en-US" baseline="0" dirty="0" smtClean="0"/>
              <a:t> 2C</a:t>
            </a:r>
            <a:endParaRPr lang="en-US" dirty="0"/>
          </a:p>
        </p:txBody>
      </p:sp>
      <p:sp>
        <p:nvSpPr>
          <p:cNvPr id="4" name="Slide Number Placeholder 3"/>
          <p:cNvSpPr>
            <a:spLocks noGrp="1"/>
          </p:cNvSpPr>
          <p:nvPr>
            <p:ph type="sldNum" sz="quarter" idx="10"/>
          </p:nvPr>
        </p:nvSpPr>
        <p:spPr/>
        <p:txBody>
          <a:bodyPr/>
          <a:lstStyle/>
          <a:p>
            <a:fld id="{898926A7-9E69-46BA-A240-932118033A60}" type="slidenum">
              <a:rPr lang="en-US" smtClean="0"/>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Rual</a:t>
            </a:r>
            <a:r>
              <a:rPr lang="en-US" dirty="0" smtClean="0"/>
              <a:t> 2005: Systematic mapping of protein-protein interactions, or '</a:t>
            </a:r>
            <a:r>
              <a:rPr lang="en-US" dirty="0" err="1" smtClean="0"/>
              <a:t>interactome</a:t>
            </a:r>
            <a:r>
              <a:rPr lang="en-US" dirty="0" smtClean="0"/>
              <a:t>' mapping, was initiated in model organisms, starting with defined biological processes and then expanding to the scale of the proteome. Although far from complete, such maps have revealed global topological and dynamic features of </a:t>
            </a:r>
            <a:r>
              <a:rPr lang="en-US" dirty="0" err="1" smtClean="0"/>
              <a:t>interactome</a:t>
            </a:r>
            <a:r>
              <a:rPr lang="en-US" dirty="0" smtClean="0"/>
              <a:t> networks that relate to known biological properties, suggesting that a human </a:t>
            </a:r>
            <a:r>
              <a:rPr lang="en-US" dirty="0" err="1" smtClean="0"/>
              <a:t>interactome</a:t>
            </a:r>
            <a:r>
              <a:rPr lang="en-US" dirty="0" smtClean="0"/>
              <a:t> map will provide insight into development and disease mechanisms at a systems level. Here we describe an initial version of a proteome-scale map of human binary protein-protein interactions. Using a stringent, high-throughput yeast two-hybrid system, we tested </a:t>
            </a:r>
            <a:r>
              <a:rPr lang="en-US" dirty="0" err="1" smtClean="0"/>
              <a:t>pairwise</a:t>
            </a:r>
            <a:r>
              <a:rPr lang="en-US" dirty="0" smtClean="0"/>
              <a:t> interactions among the products of approximately 8,100 currently available Gateway-cloned open reading frames and detected approximately 2,800 interactions. This data set, called CCSB-HI1, has a verification rate of approximately 78% as revealed by an independent co-affinity purification assay, and correlates significantly with other biological attributes. The CCSB-HI1 data set increases by approximately 70% the set of available binary interactions within the tested space and reveals more than 300 new connections to over 100 disease-associated proteins. This work represents an important step towards a systematic and comprehensive human </a:t>
            </a:r>
            <a:r>
              <a:rPr lang="en-US" dirty="0" err="1" smtClean="0"/>
              <a:t>interactome</a:t>
            </a:r>
            <a:r>
              <a:rPr lang="en-US" dirty="0" smtClean="0"/>
              <a:t> project.</a:t>
            </a:r>
            <a:endParaRPr lang="en-US" dirty="0"/>
          </a:p>
        </p:txBody>
      </p:sp>
      <p:sp>
        <p:nvSpPr>
          <p:cNvPr id="4" name="Slide Number Placeholder 3"/>
          <p:cNvSpPr>
            <a:spLocks noGrp="1"/>
          </p:cNvSpPr>
          <p:nvPr>
            <p:ph type="sldNum" sz="quarter" idx="10"/>
          </p:nvPr>
        </p:nvSpPr>
        <p:spPr/>
        <p:txBody>
          <a:bodyPr/>
          <a:lstStyle/>
          <a:p>
            <a:fld id="{898926A7-9E69-46BA-A240-932118033A60}" type="slidenum">
              <a:rPr lang="en-US" smtClean="0"/>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Figure</a:t>
            </a:r>
            <a:r>
              <a:rPr lang="en-US" baseline="0" dirty="0" smtClean="0"/>
              <a:t> 2C</a:t>
            </a:r>
            <a:endParaRPr lang="en-US" dirty="0"/>
          </a:p>
        </p:txBody>
      </p:sp>
      <p:sp>
        <p:nvSpPr>
          <p:cNvPr id="4" name="Slide Number Placeholder 3"/>
          <p:cNvSpPr>
            <a:spLocks noGrp="1"/>
          </p:cNvSpPr>
          <p:nvPr>
            <p:ph type="sldNum" sz="quarter" idx="10"/>
          </p:nvPr>
        </p:nvSpPr>
        <p:spPr/>
        <p:txBody>
          <a:bodyPr/>
          <a:lstStyle/>
          <a:p>
            <a:fld id="{898926A7-9E69-46BA-A240-932118033A60}" type="slidenum">
              <a:rPr lang="en-US" smtClean="0"/>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8926A7-9E69-46BA-A240-932118033A60}" type="slidenum">
              <a:rPr lang="en-US" smtClean="0"/>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ED6D57-2AAF-490E-BA0A-97159D82A3A7}" type="datetimeFigureOut">
              <a:rPr lang="en-US" smtClean="0"/>
              <a:t>7/1/2010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D6D57-2AAF-490E-BA0A-97159D82A3A7}" type="datetimeFigureOut">
              <a:rPr lang="en-US" smtClean="0"/>
              <a:t>7/1/2010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D6D57-2AAF-490E-BA0A-97159D82A3A7}" type="datetimeFigureOut">
              <a:rPr lang="en-US" smtClean="0"/>
              <a:t>7/1/2010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D6D57-2AAF-490E-BA0A-97159D82A3A7}" type="datetimeFigureOut">
              <a:rPr lang="en-US" smtClean="0"/>
              <a:t>7/1/2010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ED6D57-2AAF-490E-BA0A-97159D82A3A7}" type="datetimeFigureOut">
              <a:rPr lang="en-US" smtClean="0"/>
              <a:t>7/1/2010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ED6D57-2AAF-490E-BA0A-97159D82A3A7}" type="datetimeFigureOut">
              <a:rPr lang="en-US" smtClean="0"/>
              <a:t>7/1/2010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ED6D57-2AAF-490E-BA0A-97159D82A3A7}" type="datetimeFigureOut">
              <a:rPr lang="en-US" smtClean="0"/>
              <a:t>7/1/2010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ED6D57-2AAF-490E-BA0A-97159D82A3A7}" type="datetimeFigureOut">
              <a:rPr lang="en-US" smtClean="0"/>
              <a:t>7/1/2010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D6D57-2AAF-490E-BA0A-97159D82A3A7}" type="datetimeFigureOut">
              <a:rPr lang="en-US" smtClean="0"/>
              <a:t>7/1/2010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ED6D57-2AAF-490E-BA0A-97159D82A3A7}" type="datetimeFigureOut">
              <a:rPr lang="en-US" smtClean="0"/>
              <a:t>7/1/2010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ED6D57-2AAF-490E-BA0A-97159D82A3A7}" type="datetimeFigureOut">
              <a:rPr lang="en-US" smtClean="0"/>
              <a:t>7/1/2010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B2DC8-A4D0-4AA1-9F6A-9250623FF9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D6D57-2AAF-490E-BA0A-97159D82A3A7}" type="datetimeFigureOut">
              <a:rPr lang="en-US" smtClean="0"/>
              <a:t>7/1/2010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B2DC8-A4D0-4AA1-9F6A-9250623FF9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04800" y="1219200"/>
            <a:ext cx="8575022" cy="4028593"/>
          </a:xfrm>
          <a:prstGeom prst="rect">
            <a:avLst/>
          </a:prstGeom>
          <a:noFill/>
          <a:ln w="9525">
            <a:noFill/>
            <a:miter lim="800000"/>
            <a:headEnd/>
            <a:tailEnd/>
          </a:ln>
        </p:spPr>
      </p:pic>
      <p:sp>
        <p:nvSpPr>
          <p:cNvPr id="3" name="TextBox 2"/>
          <p:cNvSpPr txBox="1"/>
          <p:nvPr/>
        </p:nvSpPr>
        <p:spPr>
          <a:xfrm>
            <a:off x="457200" y="6019800"/>
            <a:ext cx="3657600" cy="369332"/>
          </a:xfrm>
          <a:prstGeom prst="rect">
            <a:avLst/>
          </a:prstGeom>
          <a:noFill/>
        </p:spPr>
        <p:txBody>
          <a:bodyPr wrap="square" rtlCol="0">
            <a:spAutoFit/>
          </a:bodyPr>
          <a:lstStyle/>
          <a:p>
            <a:r>
              <a:rPr lang="en-US" dirty="0" smtClean="0"/>
              <a:t>Zhen Shi June 2, 2010 Journal Club</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9" name="TextBox 8"/>
          <p:cNvSpPr txBox="1"/>
          <p:nvPr/>
        </p:nvSpPr>
        <p:spPr>
          <a:xfrm>
            <a:off x="1447800" y="1600200"/>
            <a:ext cx="2057400" cy="129837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smtClean="0"/>
              <a:t>Truncating / </a:t>
            </a:r>
          </a:p>
          <a:p>
            <a:r>
              <a:rPr lang="en-US" dirty="0" smtClean="0"/>
              <a:t>in frame </a:t>
            </a:r>
          </a:p>
          <a:p>
            <a:endParaRPr lang="en-US" dirty="0"/>
          </a:p>
        </p:txBody>
      </p:sp>
      <p:sp>
        <p:nvSpPr>
          <p:cNvPr id="10" name="TextBox 9"/>
          <p:cNvSpPr txBox="1"/>
          <p:nvPr/>
        </p:nvSpPr>
        <p:spPr>
          <a:xfrm>
            <a:off x="3352800" y="3810000"/>
            <a:ext cx="2362200" cy="129837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t>Node removal/ edge perturbation</a:t>
            </a:r>
            <a:endParaRPr lang="en-US" dirty="0"/>
          </a:p>
        </p:txBody>
      </p:sp>
      <p:sp>
        <p:nvSpPr>
          <p:cNvPr id="11" name="TextBox 10"/>
          <p:cNvSpPr txBox="1"/>
          <p:nvPr/>
        </p:nvSpPr>
        <p:spPr>
          <a:xfrm>
            <a:off x="5410200" y="1600200"/>
            <a:ext cx="2057400" cy="12983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Autosomal dominant/ recessive</a:t>
            </a:r>
            <a:endParaRPr lang="en-US" dirty="0"/>
          </a:p>
        </p:txBody>
      </p:sp>
      <p:grpSp>
        <p:nvGrpSpPr>
          <p:cNvPr id="2" name="Group 14"/>
          <p:cNvGrpSpPr/>
          <p:nvPr/>
        </p:nvGrpSpPr>
        <p:grpSpPr>
          <a:xfrm>
            <a:off x="5369065" y="2708434"/>
            <a:ext cx="3546335" cy="2170092"/>
            <a:chOff x="5369065" y="2708434"/>
            <a:chExt cx="3546335" cy="2170092"/>
          </a:xfrm>
        </p:grpSpPr>
        <p:sp>
          <p:nvSpPr>
            <p:cNvPr id="12" name="Rectangle 11"/>
            <p:cNvSpPr/>
            <p:nvPr/>
          </p:nvSpPr>
          <p:spPr>
            <a:xfrm>
              <a:off x="5715000" y="3124200"/>
              <a:ext cx="3200400" cy="1754326"/>
            </a:xfrm>
            <a:prstGeom prst="rect">
              <a:avLst/>
            </a:prstGeom>
          </p:spPr>
          <p:txBody>
            <a:bodyPr wrap="square">
              <a:spAutoFit/>
            </a:bodyPr>
            <a:lstStyle/>
            <a:p>
              <a:r>
                <a:rPr lang="en-US" dirty="0" smtClean="0"/>
                <a:t>PRESUMPTION:</a:t>
              </a:r>
            </a:p>
            <a:p>
              <a:r>
                <a:rPr lang="en-US" dirty="0" smtClean="0"/>
                <a:t>autosomal </a:t>
              </a:r>
              <a:r>
                <a:rPr lang="en-US" dirty="0"/>
                <a:t>dominant disease should be more </a:t>
              </a:r>
              <a:r>
                <a:rPr lang="en-US" dirty="0" smtClean="0"/>
                <a:t>frequently associated </a:t>
              </a:r>
              <a:r>
                <a:rPr lang="en-US" dirty="0"/>
                <a:t>with </a:t>
              </a:r>
              <a:r>
                <a:rPr lang="en-US" dirty="0" err="1"/>
                <a:t>edgetic</a:t>
              </a:r>
              <a:r>
                <a:rPr lang="en-US" dirty="0"/>
                <a:t> perturbation than node </a:t>
              </a:r>
              <a:r>
                <a:rPr lang="en-US" dirty="0" smtClean="0"/>
                <a:t>removal (Figure </a:t>
              </a:r>
              <a:r>
                <a:rPr lang="en-US" dirty="0"/>
                <a:t>2B).</a:t>
              </a:r>
            </a:p>
          </p:txBody>
        </p:sp>
        <p:cxnSp>
          <p:nvCxnSpPr>
            <p:cNvPr id="14" name="Straight Arrow Connector 13"/>
            <p:cNvCxnSpPr>
              <a:stCxn id="11" idx="3"/>
              <a:endCxn id="10" idx="7"/>
            </p:cNvCxnSpPr>
            <p:nvPr/>
          </p:nvCxnSpPr>
          <p:spPr>
            <a:xfrm rot="5400000">
              <a:off x="4894428" y="3183071"/>
              <a:ext cx="1291709" cy="342435"/>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grpSp>
      <p:sp>
        <p:nvSpPr>
          <p:cNvPr id="16" name="Rectangle 15"/>
          <p:cNvSpPr/>
          <p:nvPr/>
        </p:nvSpPr>
        <p:spPr>
          <a:xfrm>
            <a:off x="762000" y="3124200"/>
            <a:ext cx="2286000" cy="2031325"/>
          </a:xfrm>
          <a:prstGeom prst="rect">
            <a:avLst/>
          </a:prstGeom>
        </p:spPr>
        <p:txBody>
          <a:bodyPr wrap="square">
            <a:spAutoFit/>
          </a:bodyPr>
          <a:lstStyle/>
          <a:p>
            <a:r>
              <a:rPr lang="en-US" dirty="0" smtClean="0"/>
              <a:t>HYPOTHESIS TO TEST</a:t>
            </a:r>
          </a:p>
          <a:p>
            <a:r>
              <a:rPr lang="en-US" dirty="0" smtClean="0"/>
              <a:t>‘</a:t>
            </a:r>
            <a:r>
              <a:rPr lang="en-US" dirty="0"/>
              <a:t>truncating’ </a:t>
            </a:r>
            <a:r>
              <a:rPr lang="en-US" dirty="0" smtClean="0"/>
              <a:t>versus ‘</a:t>
            </a:r>
            <a:r>
              <a:rPr lang="en-US" dirty="0"/>
              <a:t>in-frame’ alleles are enriched in distinct node removal </a:t>
            </a:r>
            <a:r>
              <a:rPr lang="en-US" dirty="0" smtClean="0"/>
              <a:t>versus </a:t>
            </a:r>
            <a:r>
              <a:rPr lang="en-US" dirty="0" err="1" smtClean="0"/>
              <a:t>edgetic</a:t>
            </a:r>
            <a:r>
              <a:rPr lang="en-US" dirty="0" smtClean="0"/>
              <a:t> perturbations, respectively.</a:t>
            </a:r>
            <a:endParaRPr lang="en-US" dirty="0"/>
          </a:p>
        </p:txBody>
      </p:sp>
      <p:cxnSp>
        <p:nvCxnSpPr>
          <p:cNvPr id="18" name="Straight Arrow Connector 17"/>
          <p:cNvCxnSpPr>
            <a:stCxn id="9" idx="5"/>
            <a:endCxn id="10" idx="1"/>
          </p:cNvCxnSpPr>
          <p:nvPr/>
        </p:nvCxnSpPr>
        <p:spPr>
          <a:xfrm rot="16200000" flipH="1">
            <a:off x="2805464" y="3106870"/>
            <a:ext cx="1291709" cy="494835"/>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a:stCxn id="9" idx="6"/>
            <a:endCxn id="11" idx="2"/>
          </p:cNvCxnSpPr>
          <p:nvPr/>
        </p:nvCxnSpPr>
        <p:spPr>
          <a:xfrm>
            <a:off x="3505200" y="2249389"/>
            <a:ext cx="1905000" cy="1588"/>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21" name="Rectangle 20"/>
          <p:cNvSpPr/>
          <p:nvPr/>
        </p:nvSpPr>
        <p:spPr>
          <a:xfrm>
            <a:off x="3581400" y="1600200"/>
            <a:ext cx="1841723" cy="369332"/>
          </a:xfrm>
          <a:prstGeom prst="rect">
            <a:avLst/>
          </a:prstGeom>
        </p:spPr>
        <p:txBody>
          <a:bodyPr wrap="none">
            <a:spAutoFit/>
          </a:bodyPr>
          <a:lstStyle/>
          <a:p>
            <a:r>
              <a:rPr lang="en-US" dirty="0" smtClean="0"/>
              <a:t>RESULT: Figure</a:t>
            </a:r>
            <a:r>
              <a:rPr lang="en-US" baseline="0" dirty="0" smtClean="0"/>
              <a:t> 2C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a:t>
            </a:r>
            <a:endParaRPr lang="en-US" dirty="0"/>
          </a:p>
        </p:txBody>
      </p:sp>
      <p:sp>
        <p:nvSpPr>
          <p:cNvPr id="3" name="Content Placeholder 2"/>
          <p:cNvSpPr>
            <a:spLocks noGrp="1"/>
          </p:cNvSpPr>
          <p:nvPr>
            <p:ph idx="1"/>
          </p:nvPr>
        </p:nvSpPr>
        <p:spPr>
          <a:xfrm>
            <a:off x="457200" y="1600201"/>
            <a:ext cx="4343400" cy="4419600"/>
          </a:xfrm>
        </p:spPr>
        <p:txBody>
          <a:bodyPr/>
          <a:lstStyle/>
          <a:p>
            <a:r>
              <a:rPr lang="en-US" dirty="0"/>
              <a:t>29 alleles associated with five</a:t>
            </a:r>
          </a:p>
          <a:p>
            <a:r>
              <a:rPr lang="en-US" dirty="0"/>
              <a:t>distinct genetic disorders</a:t>
            </a:r>
          </a:p>
        </p:txBody>
      </p:sp>
      <p:pic>
        <p:nvPicPr>
          <p:cNvPr id="6146" name="Picture 2"/>
          <p:cNvPicPr>
            <a:picLocks noChangeAspect="1" noChangeArrowheads="1"/>
          </p:cNvPicPr>
          <p:nvPr/>
        </p:nvPicPr>
        <p:blipFill>
          <a:blip r:embed="rId2" cstate="print"/>
          <a:srcRect/>
          <a:stretch>
            <a:fillRect/>
          </a:stretch>
        </p:blipFill>
        <p:spPr bwMode="auto">
          <a:xfrm>
            <a:off x="5410200" y="1447800"/>
            <a:ext cx="2667000" cy="48958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2743200" cy="4525963"/>
          </a:xfrm>
        </p:spPr>
        <p:txBody>
          <a:bodyPr>
            <a:normAutofit/>
          </a:bodyPr>
          <a:lstStyle/>
          <a:p>
            <a:r>
              <a:rPr lang="en-US" dirty="0" smtClean="0"/>
              <a:t>Interaction </a:t>
            </a:r>
            <a:r>
              <a:rPr lang="en-US" dirty="0" smtClean="0"/>
              <a:t>profile of mutants</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3276600" y="304800"/>
            <a:ext cx="5619750" cy="63912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432446" y="381000"/>
            <a:ext cx="8279106" cy="609599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43000"/>
            <a:ext cx="8534400" cy="3046988"/>
          </a:xfrm>
          <a:prstGeom prst="rect">
            <a:avLst/>
          </a:prstGeom>
        </p:spPr>
        <p:txBody>
          <a:bodyPr wrap="square">
            <a:spAutoFit/>
          </a:bodyPr>
          <a:lstStyle/>
          <a:p>
            <a:r>
              <a:rPr lang="en-US" sz="2400" dirty="0"/>
              <a:t>We related Y2H interaction profiles of each mutant to</a:t>
            </a:r>
          </a:p>
          <a:p>
            <a:r>
              <a:rPr lang="en-US" sz="2400" dirty="0"/>
              <a:t>structural properties of disease proteins (Supplementary</a:t>
            </a:r>
          </a:p>
          <a:p>
            <a:r>
              <a:rPr lang="en-US" sz="2400" dirty="0"/>
              <a:t>information and Supplementary Figure S2–6). </a:t>
            </a:r>
            <a:endParaRPr lang="en-US" sz="2400" dirty="0" smtClean="0"/>
          </a:p>
          <a:p>
            <a:endParaRPr lang="en-US" sz="2400" dirty="0"/>
          </a:p>
          <a:p>
            <a:r>
              <a:rPr lang="en-US" sz="2400" dirty="0" smtClean="0"/>
              <a:t>Grossly </a:t>
            </a:r>
            <a:r>
              <a:rPr lang="en-US" sz="2400" dirty="0"/>
              <a:t>disruptive</a:t>
            </a:r>
          </a:p>
          <a:p>
            <a:r>
              <a:rPr lang="en-US" sz="2400" dirty="0"/>
              <a:t>mutations tend to affect buried residues of the protein,</a:t>
            </a:r>
          </a:p>
          <a:p>
            <a:r>
              <a:rPr lang="en-US" sz="2400" dirty="0"/>
              <a:t>whereas mutations leading to loss or gain of specific</a:t>
            </a:r>
          </a:p>
          <a:p>
            <a:r>
              <a:rPr lang="en-US" sz="2400" dirty="0"/>
              <a:t>interaction(s) tend to lie on the surface.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Structural analyses of disease-causing mutations</a:t>
            </a:r>
          </a:p>
        </p:txBody>
      </p:sp>
      <p:pic>
        <p:nvPicPr>
          <p:cNvPr id="9218" name="Picture 2"/>
          <p:cNvPicPr>
            <a:picLocks noChangeAspect="1" noChangeArrowheads="1"/>
          </p:cNvPicPr>
          <p:nvPr/>
        </p:nvPicPr>
        <p:blipFill>
          <a:blip r:embed="rId2" cstate="print"/>
          <a:srcRect/>
          <a:stretch>
            <a:fillRect/>
          </a:stretch>
        </p:blipFill>
        <p:spPr bwMode="auto">
          <a:xfrm>
            <a:off x="1276350" y="2195513"/>
            <a:ext cx="6591300" cy="2466975"/>
          </a:xfrm>
          <a:prstGeom prst="rect">
            <a:avLst/>
          </a:prstGeom>
          <a:noFill/>
          <a:ln w="9525">
            <a:noFill/>
            <a:miter lim="800000"/>
            <a:headEnd/>
            <a:tailEnd/>
          </a:ln>
        </p:spPr>
      </p:pic>
      <p:pic>
        <p:nvPicPr>
          <p:cNvPr id="9219" name="Picture 3"/>
          <p:cNvPicPr>
            <a:picLocks noChangeAspect="1" noChangeArrowheads="1"/>
          </p:cNvPicPr>
          <p:nvPr/>
        </p:nvPicPr>
        <p:blipFill>
          <a:blip r:embed="rId2" cstate="print"/>
          <a:srcRect/>
          <a:stretch>
            <a:fillRect/>
          </a:stretch>
        </p:blipFill>
        <p:spPr bwMode="auto">
          <a:xfrm>
            <a:off x="533400" y="1600200"/>
            <a:ext cx="7571089" cy="2833688"/>
          </a:xfrm>
          <a:prstGeom prst="rect">
            <a:avLst/>
          </a:prstGeom>
          <a:noFill/>
          <a:ln w="9525">
            <a:noFill/>
            <a:miter lim="800000"/>
            <a:headEnd/>
            <a:tailEnd/>
          </a:ln>
        </p:spPr>
      </p:pic>
      <p:sp>
        <p:nvSpPr>
          <p:cNvPr id="5" name="Rectangle 4"/>
          <p:cNvSpPr/>
          <p:nvPr/>
        </p:nvSpPr>
        <p:spPr>
          <a:xfrm>
            <a:off x="2057400" y="4953000"/>
            <a:ext cx="4572000" cy="1200329"/>
          </a:xfrm>
          <a:prstGeom prst="rect">
            <a:avLst/>
          </a:prstGeom>
        </p:spPr>
        <p:txBody>
          <a:bodyPr>
            <a:spAutoFit/>
          </a:bodyPr>
          <a:lstStyle/>
          <a:p>
            <a:r>
              <a:rPr lang="en-US" dirty="0"/>
              <a:t>Among all 3664</a:t>
            </a:r>
          </a:p>
          <a:p>
            <a:r>
              <a:rPr lang="en-US" dirty="0"/>
              <a:t>affected residues in 236 proteins for which three-dimensional</a:t>
            </a:r>
          </a:p>
          <a:p>
            <a:r>
              <a:rPr lang="en-US" dirty="0"/>
              <a:t>X-ray structures are available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2" name="Picture 2"/>
          <p:cNvPicPr>
            <a:picLocks noChangeAspect="1" noChangeArrowheads="1"/>
          </p:cNvPicPr>
          <p:nvPr/>
        </p:nvPicPr>
        <p:blipFill>
          <a:blip r:embed="rId2" cstate="print"/>
          <a:srcRect/>
          <a:stretch>
            <a:fillRect/>
          </a:stretch>
        </p:blipFill>
        <p:spPr bwMode="auto">
          <a:xfrm>
            <a:off x="1352550" y="2219325"/>
            <a:ext cx="6438900" cy="2419350"/>
          </a:xfrm>
          <a:prstGeom prst="rect">
            <a:avLst/>
          </a:prstGeom>
          <a:noFill/>
          <a:ln w="9525">
            <a:noFill/>
            <a:miter lim="800000"/>
            <a:headEnd/>
            <a:tailEnd/>
          </a:ln>
        </p:spPr>
      </p:pic>
      <p:sp>
        <p:nvSpPr>
          <p:cNvPr id="4" name="Rectangle 3"/>
          <p:cNvSpPr/>
          <p:nvPr/>
        </p:nvSpPr>
        <p:spPr>
          <a:xfrm>
            <a:off x="2286000" y="4800600"/>
            <a:ext cx="4572000" cy="1754326"/>
          </a:xfrm>
          <a:prstGeom prst="rect">
            <a:avLst/>
          </a:prstGeom>
        </p:spPr>
        <p:txBody>
          <a:bodyPr>
            <a:spAutoFit/>
          </a:bodyPr>
          <a:lstStyle/>
          <a:p>
            <a:r>
              <a:rPr lang="en-US" dirty="0"/>
              <a:t>‘truncating’ mutations in autosomal</a:t>
            </a:r>
          </a:p>
          <a:p>
            <a:r>
              <a:rPr lang="en-US" dirty="0"/>
              <a:t>dominant disease are slightly depleted in </a:t>
            </a:r>
            <a:r>
              <a:rPr lang="en-US" dirty="0" err="1"/>
              <a:t>Pfam</a:t>
            </a:r>
            <a:r>
              <a:rPr lang="en-US" dirty="0"/>
              <a:t> domains,</a:t>
            </a:r>
          </a:p>
          <a:p>
            <a:r>
              <a:rPr lang="en-US" dirty="0"/>
              <a:t>whereas ‘truncating’ mutations in autosomal recessive disease</a:t>
            </a:r>
          </a:p>
          <a:p>
            <a:r>
              <a:rPr lang="en-US" dirty="0"/>
              <a:t>are slightly enriched in </a:t>
            </a:r>
            <a:r>
              <a:rPr lang="en-US" dirty="0" err="1"/>
              <a:t>Pfam</a:t>
            </a:r>
            <a:r>
              <a:rPr lang="en-US" dirty="0"/>
              <a:t> domains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2800" dirty="0" smtClean="0"/>
              <a:t>Node removal versus </a:t>
            </a:r>
            <a:r>
              <a:rPr lang="en-US" sz="2800" dirty="0" err="1" smtClean="0"/>
              <a:t>edgetic</a:t>
            </a:r>
            <a:r>
              <a:rPr lang="en-US" sz="2800" dirty="0" smtClean="0"/>
              <a:t> perturbation</a:t>
            </a:r>
            <a:br>
              <a:rPr lang="en-US" sz="2800" dirty="0" smtClean="0"/>
            </a:br>
            <a:r>
              <a:rPr lang="en-US" sz="2800" dirty="0" smtClean="0"/>
              <a:t>in complex gene-disease association</a:t>
            </a:r>
            <a:endParaRPr lang="en-US" sz="2800" dirty="0"/>
          </a:p>
        </p:txBody>
      </p:sp>
      <p:sp>
        <p:nvSpPr>
          <p:cNvPr id="6" name="Content Placeholder 5"/>
          <p:cNvSpPr>
            <a:spLocks noGrp="1"/>
          </p:cNvSpPr>
          <p:nvPr>
            <p:ph idx="1"/>
          </p:nvPr>
        </p:nvSpPr>
        <p:spPr>
          <a:xfrm>
            <a:off x="457200" y="1447800"/>
            <a:ext cx="8229600" cy="4525963"/>
          </a:xfrm>
        </p:spPr>
        <p:txBody>
          <a:bodyPr>
            <a:normAutofit/>
          </a:bodyPr>
          <a:lstStyle/>
          <a:p>
            <a:r>
              <a:rPr lang="en-US" sz="2000" dirty="0"/>
              <a:t>Distinct network </a:t>
            </a:r>
            <a:r>
              <a:rPr lang="en-US" sz="2000" dirty="0" smtClean="0"/>
              <a:t>perturbation models</a:t>
            </a:r>
            <a:r>
              <a:rPr lang="en-US" sz="2000" dirty="0"/>
              <a:t>, leading to distinct phenotypic </a:t>
            </a:r>
            <a:r>
              <a:rPr lang="en-US" sz="2000" dirty="0" smtClean="0"/>
              <a:t>outcomes, predict </a:t>
            </a:r>
            <a:r>
              <a:rPr lang="en-US" sz="2000" dirty="0"/>
              <a:t>that ‘truncating’ versus ‘in-frame’ alleles for a </a:t>
            </a:r>
            <a:r>
              <a:rPr lang="en-US" sz="2000" dirty="0" smtClean="0"/>
              <a:t>given gene </a:t>
            </a:r>
            <a:r>
              <a:rPr lang="en-US" sz="2000" dirty="0"/>
              <a:t>product might cause different diseases (Figure 5A</a:t>
            </a:r>
            <a:r>
              <a:rPr lang="en-US" sz="2000" dirty="0" smtClean="0"/>
              <a:t>).</a:t>
            </a:r>
            <a:endParaRPr lang="en-US" sz="2000" dirty="0"/>
          </a:p>
        </p:txBody>
      </p:sp>
      <p:pic>
        <p:nvPicPr>
          <p:cNvPr id="12290" name="Picture 2"/>
          <p:cNvPicPr>
            <a:picLocks noChangeAspect="1" noChangeArrowheads="1"/>
          </p:cNvPicPr>
          <p:nvPr/>
        </p:nvPicPr>
        <p:blipFill>
          <a:blip r:embed="rId2" cstate="print"/>
          <a:srcRect/>
          <a:stretch>
            <a:fillRect/>
          </a:stretch>
        </p:blipFill>
        <p:spPr bwMode="auto">
          <a:xfrm>
            <a:off x="1142999" y="2438400"/>
            <a:ext cx="7195625" cy="3429000"/>
          </a:xfrm>
          <a:prstGeom prst="rect">
            <a:avLst/>
          </a:prstGeom>
          <a:noFill/>
          <a:ln w="9525">
            <a:noFill/>
            <a:miter lim="800000"/>
            <a:headEnd/>
            <a:tailEnd/>
          </a:ln>
        </p:spPr>
      </p:pic>
      <p:sp>
        <p:nvSpPr>
          <p:cNvPr id="8" name="Rectangle 7"/>
          <p:cNvSpPr/>
          <p:nvPr/>
        </p:nvSpPr>
        <p:spPr>
          <a:xfrm>
            <a:off x="838200" y="5943600"/>
            <a:ext cx="8305800" cy="646331"/>
          </a:xfrm>
          <a:prstGeom prst="rect">
            <a:avLst/>
          </a:prstGeom>
        </p:spPr>
        <p:txBody>
          <a:bodyPr wrap="square">
            <a:spAutoFit/>
          </a:bodyPr>
          <a:lstStyle/>
          <a:p>
            <a:r>
              <a:rPr lang="en-US" dirty="0" smtClean="0">
                <a:solidFill>
                  <a:srgbClr val="0070C0"/>
                </a:solidFill>
              </a:rPr>
              <a:t>B: Each </a:t>
            </a:r>
            <a:r>
              <a:rPr lang="en-US" dirty="0">
                <a:solidFill>
                  <a:srgbClr val="0070C0"/>
                </a:solidFill>
              </a:rPr>
              <a:t>dot represents the fraction of ‘in-frame’ mutations of a pair of distinct diseases associated with a common gene.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2400" dirty="0" err="1" smtClean="0"/>
              <a:t>Edgetic</a:t>
            </a:r>
            <a:r>
              <a:rPr lang="en-US" sz="2400" dirty="0" smtClean="0"/>
              <a:t> perturbation </a:t>
            </a:r>
            <a:r>
              <a:rPr lang="en-US" sz="2400" dirty="0"/>
              <a:t>models also predict that distinct </a:t>
            </a:r>
            <a:r>
              <a:rPr lang="en-US" sz="2400" dirty="0" err="1"/>
              <a:t>edgetic</a:t>
            </a:r>
            <a:r>
              <a:rPr lang="en-US" sz="2400" dirty="0"/>
              <a:t> </a:t>
            </a:r>
            <a:r>
              <a:rPr lang="en-US" sz="2400" dirty="0" smtClean="0"/>
              <a:t>perturbations for </a:t>
            </a:r>
            <a:r>
              <a:rPr lang="en-US" sz="2400" dirty="0"/>
              <a:t>a given gene product might cause </a:t>
            </a:r>
            <a:r>
              <a:rPr lang="en-US" sz="2400" dirty="0" err="1" smtClean="0"/>
              <a:t>phenotypically</a:t>
            </a:r>
            <a:r>
              <a:rPr lang="en-US" sz="2400" dirty="0" smtClean="0"/>
              <a:t> distinguishable </a:t>
            </a:r>
            <a:r>
              <a:rPr lang="en-US" sz="2400" dirty="0"/>
              <a:t>disorders </a:t>
            </a:r>
            <a:r>
              <a:rPr lang="en-US" sz="2400" dirty="0" smtClean="0"/>
              <a:t>(Figure </a:t>
            </a:r>
            <a:r>
              <a:rPr lang="en-US" sz="2400" dirty="0"/>
              <a:t>6A).</a:t>
            </a:r>
          </a:p>
        </p:txBody>
      </p:sp>
      <p:pic>
        <p:nvPicPr>
          <p:cNvPr id="14338" name="Picture 2"/>
          <p:cNvPicPr>
            <a:picLocks noChangeAspect="1" noChangeArrowheads="1"/>
          </p:cNvPicPr>
          <p:nvPr/>
        </p:nvPicPr>
        <p:blipFill>
          <a:blip r:embed="rId2" cstate="print"/>
          <a:srcRect/>
          <a:stretch>
            <a:fillRect/>
          </a:stretch>
        </p:blipFill>
        <p:spPr bwMode="auto">
          <a:xfrm>
            <a:off x="2895600" y="1143000"/>
            <a:ext cx="2895600" cy="3864997"/>
          </a:xfrm>
          <a:prstGeom prst="rect">
            <a:avLst/>
          </a:prstGeom>
          <a:noFill/>
          <a:ln w="9525">
            <a:noFill/>
            <a:miter lim="800000"/>
            <a:headEnd/>
            <a:tailEnd/>
          </a:ln>
        </p:spPr>
      </p:pic>
      <p:sp>
        <p:nvSpPr>
          <p:cNvPr id="5" name="Rectangle 4"/>
          <p:cNvSpPr/>
          <p:nvPr/>
        </p:nvSpPr>
        <p:spPr>
          <a:xfrm>
            <a:off x="685800" y="5029200"/>
            <a:ext cx="7924800" cy="1200329"/>
          </a:xfrm>
          <a:prstGeom prst="rect">
            <a:avLst/>
          </a:prstGeom>
        </p:spPr>
        <p:txBody>
          <a:bodyPr wrap="square">
            <a:spAutoFit/>
          </a:bodyPr>
          <a:lstStyle/>
          <a:p>
            <a:r>
              <a:rPr lang="en-US" dirty="0"/>
              <a:t>Among 169 genes associated with two or </a:t>
            </a:r>
            <a:r>
              <a:rPr lang="en-US" dirty="0" smtClean="0"/>
              <a:t>more diseases </a:t>
            </a:r>
            <a:r>
              <a:rPr lang="en-US" dirty="0"/>
              <a:t>and encoding proteins containing at least two </a:t>
            </a:r>
            <a:r>
              <a:rPr lang="en-US" dirty="0" err="1" smtClean="0"/>
              <a:t>Pfam</a:t>
            </a:r>
            <a:r>
              <a:rPr lang="en-US" dirty="0" smtClean="0"/>
              <a:t> domains</a:t>
            </a:r>
            <a:r>
              <a:rPr lang="en-US" dirty="0"/>
              <a:t>, 77 had significant enrichment of ‘in-frame’ </a:t>
            </a:r>
            <a:r>
              <a:rPr lang="en-US" dirty="0" smtClean="0"/>
              <a:t>mutations in </a:t>
            </a:r>
            <a:r>
              <a:rPr lang="en-US" dirty="0" err="1"/>
              <a:t>Pfamdomains</a:t>
            </a:r>
            <a:r>
              <a:rPr lang="en-US" dirty="0"/>
              <a:t> (</a:t>
            </a:r>
            <a:r>
              <a:rPr lang="en-US" dirty="0" smtClean="0"/>
              <a:t>P&lt;0.05</a:t>
            </a:r>
            <a:r>
              <a:rPr lang="en-US" dirty="0"/>
              <a:t>). </a:t>
            </a:r>
            <a:r>
              <a:rPr lang="en-US" dirty="0" err="1"/>
              <a:t>Therewere</a:t>
            </a:r>
            <a:r>
              <a:rPr lang="en-US" dirty="0"/>
              <a:t> nine </a:t>
            </a:r>
            <a:r>
              <a:rPr lang="en-US" dirty="0" err="1" smtClean="0"/>
              <a:t>proteinswith</a:t>
            </a:r>
            <a:r>
              <a:rPr lang="en-US" dirty="0" smtClean="0"/>
              <a:t> at </a:t>
            </a:r>
            <a:r>
              <a:rPr lang="en-US" dirty="0"/>
              <a:t>least two </a:t>
            </a:r>
            <a:r>
              <a:rPr lang="en-US" dirty="0" err="1"/>
              <a:t>Pfam</a:t>
            </a:r>
            <a:r>
              <a:rPr lang="en-US" dirty="0"/>
              <a:t> domains significantly enriched with ‘</a:t>
            </a:r>
            <a:r>
              <a:rPr lang="en-US" dirty="0" err="1"/>
              <a:t>inframe</a:t>
            </a:r>
            <a:r>
              <a:rPr lang="en-US" dirty="0" smtClean="0"/>
              <a:t>’ mutations </a:t>
            </a:r>
            <a:r>
              <a:rPr lang="en-US" dirty="0"/>
              <a:t>(</a:t>
            </a:r>
            <a:r>
              <a:rPr lang="en-US" dirty="0" smtClean="0"/>
              <a:t>P&lt;0.05</a:t>
            </a:r>
            <a:r>
              <a:rPr lang="en-US"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1226489" y="0"/>
            <a:ext cx="6467987" cy="662939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Autofit/>
          </a:bodyPr>
          <a:lstStyle/>
          <a:p>
            <a:r>
              <a:rPr lang="en-US" sz="1600" dirty="0"/>
              <a:t>Most disease-causing mutations are </a:t>
            </a:r>
            <a:r>
              <a:rPr lang="en-US" sz="1600" dirty="0" smtClean="0"/>
              <a:t>thought to </a:t>
            </a:r>
            <a:r>
              <a:rPr lang="en-US" sz="1600" dirty="0"/>
              <a:t>confer radical changes to proteins (Wang and Moult, 2001</a:t>
            </a:r>
            <a:r>
              <a:rPr lang="en-US" sz="1600" dirty="0" smtClean="0"/>
              <a:t>; Botstein </a:t>
            </a:r>
            <a:r>
              <a:rPr lang="en-US" sz="1600" dirty="0"/>
              <a:t>and </a:t>
            </a:r>
            <a:r>
              <a:rPr lang="en-US" sz="1600" dirty="0" err="1"/>
              <a:t>Risch</a:t>
            </a:r>
            <a:r>
              <a:rPr lang="en-US" sz="1600" dirty="0"/>
              <a:t>, 2003; </a:t>
            </a:r>
            <a:r>
              <a:rPr lang="en-US" sz="1600" dirty="0" err="1"/>
              <a:t>Yue</a:t>
            </a:r>
            <a:r>
              <a:rPr lang="en-US" sz="1600" dirty="0"/>
              <a:t> et al, 2005; Subramanian </a:t>
            </a:r>
            <a:r>
              <a:rPr lang="en-US" sz="1600" dirty="0" smtClean="0"/>
              <a:t>and Kumar</a:t>
            </a:r>
            <a:r>
              <a:rPr lang="en-US" sz="1600" dirty="0"/>
              <a:t>, 2006). Consequently, genotype-to-phenotype </a:t>
            </a:r>
            <a:r>
              <a:rPr lang="en-US" sz="1600" dirty="0" smtClean="0"/>
              <a:t>relationships in </a:t>
            </a:r>
            <a:r>
              <a:rPr lang="en-US" sz="1600" dirty="0"/>
              <a:t>human genetic disorders are often modeled as</a:t>
            </a:r>
            <a:r>
              <a:rPr lang="en-US" sz="1600" dirty="0" smtClean="0"/>
              <a:t>: ‘</a:t>
            </a:r>
            <a:r>
              <a:rPr lang="en-US" sz="1600" dirty="0"/>
              <a:t>mutation in gene X leads to loss of gene product X, </a:t>
            </a:r>
            <a:r>
              <a:rPr lang="en-US" sz="1600" dirty="0" smtClean="0"/>
              <a:t>which leads </a:t>
            </a:r>
            <a:r>
              <a:rPr lang="en-US" sz="1600" dirty="0"/>
              <a:t>to disease A’. A single ‘gene-loss’ model seems </a:t>
            </a:r>
            <a:r>
              <a:rPr lang="en-US" sz="1600" dirty="0" smtClean="0"/>
              <a:t>pertinent for </a:t>
            </a:r>
            <a:r>
              <a:rPr lang="en-US" sz="1600" dirty="0"/>
              <a:t>many diseases (Botstein and </a:t>
            </a:r>
            <a:r>
              <a:rPr lang="en-US" sz="1600" dirty="0" err="1"/>
              <a:t>Risch</a:t>
            </a:r>
            <a:r>
              <a:rPr lang="en-US" sz="1600" dirty="0"/>
              <a:t>, 2003). However, </a:t>
            </a:r>
            <a:r>
              <a:rPr lang="en-US" sz="1600" dirty="0" smtClean="0"/>
              <a:t>this model </a:t>
            </a:r>
            <a:r>
              <a:rPr lang="en-US" sz="1600" dirty="0"/>
              <a:t>cannot fully reconcile with the increasingly </a:t>
            </a:r>
            <a:r>
              <a:rPr lang="en-US" sz="1600" dirty="0" smtClean="0"/>
              <a:t>appreciated prevalence </a:t>
            </a:r>
            <a:r>
              <a:rPr lang="en-US" sz="1600" dirty="0"/>
              <a:t>of complex genotype-to-phenotype associations </a:t>
            </a:r>
            <a:r>
              <a:rPr lang="en-US" sz="1600" dirty="0" smtClean="0"/>
              <a:t>for even </a:t>
            </a:r>
            <a:r>
              <a:rPr lang="en-US" sz="1600" dirty="0"/>
              <a:t>‘simple’ </a:t>
            </a:r>
            <a:r>
              <a:rPr lang="en-US" sz="1600" dirty="0" err="1"/>
              <a:t>Mendelian</a:t>
            </a:r>
            <a:r>
              <a:rPr lang="en-US" sz="1600" dirty="0"/>
              <a:t> disorders (</a:t>
            </a:r>
            <a:r>
              <a:rPr lang="en-US" sz="1600" dirty="0" err="1"/>
              <a:t>Goh</a:t>
            </a:r>
            <a:r>
              <a:rPr lang="en-US" sz="1600" dirty="0"/>
              <a:t> et al, 2007), </a:t>
            </a:r>
            <a:r>
              <a:rPr lang="en-US" sz="1600" dirty="0" smtClean="0"/>
              <a:t>particularly in </a:t>
            </a:r>
            <a:r>
              <a:rPr lang="en-US" sz="1600" dirty="0"/>
              <a:t>which: </a:t>
            </a:r>
            <a:endParaRPr lang="en-US" sz="1600" dirty="0" smtClean="0"/>
          </a:p>
          <a:p>
            <a:r>
              <a:rPr lang="en-US" sz="1600" dirty="0" smtClean="0"/>
              <a:t>(</a:t>
            </a:r>
            <a:r>
              <a:rPr lang="en-US" sz="1600" dirty="0" err="1"/>
              <a:t>i</a:t>
            </a:r>
            <a:r>
              <a:rPr lang="en-US" sz="1600" dirty="0"/>
              <a:t>) a single gene can be associated with </a:t>
            </a:r>
            <a:r>
              <a:rPr lang="en-US" sz="1600" dirty="0" smtClean="0"/>
              <a:t>multiple disorders </a:t>
            </a:r>
            <a:r>
              <a:rPr lang="en-US" sz="1600" dirty="0"/>
              <a:t>(allelic heterogeneity), </a:t>
            </a:r>
            <a:endParaRPr lang="en-US" sz="1600" dirty="0" smtClean="0"/>
          </a:p>
          <a:p>
            <a:r>
              <a:rPr lang="en-US" sz="1600" dirty="0" smtClean="0"/>
              <a:t>(</a:t>
            </a:r>
            <a:r>
              <a:rPr lang="en-US" sz="1600" dirty="0"/>
              <a:t>ii) a single disorder can </a:t>
            </a:r>
            <a:r>
              <a:rPr lang="en-US" sz="1600" dirty="0" smtClean="0"/>
              <a:t>be caused </a:t>
            </a:r>
            <a:r>
              <a:rPr lang="en-US" sz="1600" dirty="0"/>
              <a:t>by mutations in any one of several genes (</a:t>
            </a:r>
            <a:r>
              <a:rPr lang="en-US" sz="1600" dirty="0" smtClean="0"/>
              <a:t>locus heterogeneity</a:t>
            </a:r>
            <a:r>
              <a:rPr lang="en-US" sz="1600" dirty="0"/>
              <a:t>), </a:t>
            </a:r>
            <a:endParaRPr lang="en-US" sz="1600" dirty="0" smtClean="0"/>
          </a:p>
          <a:p>
            <a:r>
              <a:rPr lang="en-US" sz="1600" dirty="0" smtClean="0"/>
              <a:t>(</a:t>
            </a:r>
            <a:r>
              <a:rPr lang="en-US" sz="1600" dirty="0"/>
              <a:t>iii) only a subset of individuals carrying </a:t>
            </a:r>
            <a:r>
              <a:rPr lang="en-US" sz="1600" dirty="0" smtClean="0"/>
              <a:t>a mutation </a:t>
            </a:r>
            <a:r>
              <a:rPr lang="en-US" sz="1600" dirty="0"/>
              <a:t>are affected by the disease (incomplete </a:t>
            </a:r>
            <a:r>
              <a:rPr lang="en-US" sz="1600" dirty="0" err="1"/>
              <a:t>penetrance</a:t>
            </a:r>
            <a:r>
              <a:rPr lang="en-US" sz="1600" dirty="0"/>
              <a:t>),</a:t>
            </a:r>
          </a:p>
          <a:p>
            <a:r>
              <a:rPr lang="en-US" sz="1600" dirty="0"/>
              <a:t>or (iv) not all individuals with a given mutation are </a:t>
            </a:r>
            <a:r>
              <a:rPr lang="en-US" sz="1600" dirty="0" smtClean="0"/>
              <a:t>affected equally </a:t>
            </a:r>
            <a:r>
              <a:rPr lang="en-US" sz="1600" dirty="0"/>
              <a:t>(variable expressivity). </a:t>
            </a:r>
            <a:endParaRPr lang="en-US" sz="1600" dirty="0" smtClean="0"/>
          </a:p>
          <a:p>
            <a:r>
              <a:rPr lang="en-US" sz="1600" dirty="0" smtClean="0"/>
              <a:t>More </a:t>
            </a:r>
            <a:r>
              <a:rPr lang="en-US" sz="1600" dirty="0"/>
              <a:t>complex models </a:t>
            </a:r>
            <a:r>
              <a:rPr lang="en-US" sz="1600" dirty="0" smtClean="0"/>
              <a:t>to </a:t>
            </a:r>
            <a:r>
              <a:rPr lang="en-US" sz="1600" dirty="0"/>
              <a:t>interpret genotype-to-phenotype </a:t>
            </a:r>
            <a:r>
              <a:rPr lang="en-US" sz="1600" dirty="0" err="1"/>
              <a:t>relationshipswould</a:t>
            </a:r>
            <a:r>
              <a:rPr lang="en-US" sz="1600" dirty="0"/>
              <a:t> </a:t>
            </a:r>
            <a:r>
              <a:rPr lang="en-US" sz="1600" dirty="0" smtClean="0"/>
              <a:t>probably improve </a:t>
            </a:r>
            <a:r>
              <a:rPr lang="en-US" sz="1600" dirty="0"/>
              <a:t>the understanding of human disease.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cstate="print"/>
          <a:srcRect/>
          <a:stretch>
            <a:fillRect/>
          </a:stretch>
        </p:blipFill>
        <p:spPr bwMode="auto">
          <a:xfrm>
            <a:off x="0" y="762000"/>
            <a:ext cx="9120340" cy="53478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47800"/>
            <a:ext cx="7467600" cy="3785652"/>
          </a:xfrm>
          <a:prstGeom prst="rect">
            <a:avLst/>
          </a:prstGeom>
        </p:spPr>
        <p:txBody>
          <a:bodyPr wrap="square">
            <a:spAutoFit/>
          </a:bodyPr>
          <a:lstStyle/>
          <a:p>
            <a:r>
              <a:rPr lang="en-US" sz="2400" dirty="0"/>
              <a:t>Experimental characterization of mutant alleles </a:t>
            </a:r>
            <a:r>
              <a:rPr lang="en-US" sz="2400" dirty="0" smtClean="0"/>
              <a:t>in various </a:t>
            </a:r>
            <a:r>
              <a:rPr lang="en-US" sz="2400" dirty="0"/>
              <a:t>disorders identified diverse </a:t>
            </a:r>
            <a:r>
              <a:rPr lang="en-US" sz="2400" dirty="0" err="1"/>
              <a:t>edgetic</a:t>
            </a:r>
            <a:r>
              <a:rPr lang="en-US" sz="2400" dirty="0"/>
              <a:t> interaction profiles of mutant proteins, which </a:t>
            </a:r>
            <a:r>
              <a:rPr lang="en-US" sz="2400" dirty="0" smtClean="0"/>
              <a:t>correlated with </a:t>
            </a:r>
            <a:r>
              <a:rPr lang="en-US" sz="2400" dirty="0"/>
              <a:t>distinct structural properties of disease proteins and disease mechanisms. </a:t>
            </a:r>
            <a:endParaRPr lang="en-US" sz="2400" dirty="0" smtClean="0"/>
          </a:p>
          <a:p>
            <a:endParaRPr lang="en-US" sz="2400" dirty="0"/>
          </a:p>
          <a:p>
            <a:r>
              <a:rPr lang="en-US" sz="2400" dirty="0" err="1" smtClean="0"/>
              <a:t>Edgetic</a:t>
            </a:r>
            <a:r>
              <a:rPr lang="en-US" sz="2400" dirty="0" smtClean="0"/>
              <a:t> perturbations seem </a:t>
            </a:r>
            <a:r>
              <a:rPr lang="en-US" sz="2400" dirty="0"/>
              <a:t>to confer distinct functional consequences from node removal because a large fraction</a:t>
            </a:r>
          </a:p>
          <a:p>
            <a:r>
              <a:rPr lang="en-US" sz="2400" dirty="0"/>
              <a:t>of cases in which a single gene is linked to multiple </a:t>
            </a:r>
            <a:r>
              <a:rPr lang="en-US" sz="2400" dirty="0" smtClean="0"/>
              <a:t>disorders </a:t>
            </a:r>
            <a:r>
              <a:rPr lang="en-US" sz="2400" dirty="0"/>
              <a:t>can be modeled by </a:t>
            </a:r>
            <a:r>
              <a:rPr lang="en-US" sz="2400" dirty="0" smtClean="0"/>
              <a:t>distinguishing </a:t>
            </a:r>
            <a:r>
              <a:rPr lang="en-US" sz="2400" dirty="0" err="1" smtClean="0"/>
              <a:t>edgetic</a:t>
            </a:r>
            <a:r>
              <a:rPr lang="en-US" sz="2400" dirty="0" smtClean="0"/>
              <a:t> </a:t>
            </a:r>
            <a:r>
              <a:rPr lang="en-US" sz="2400" dirty="0"/>
              <a:t>network perturbations.</a:t>
            </a:r>
          </a:p>
        </p:txBody>
      </p:sp>
      <p:sp>
        <p:nvSpPr>
          <p:cNvPr id="3" name="Rectangle 2"/>
          <p:cNvSpPr/>
          <p:nvPr/>
        </p:nvSpPr>
        <p:spPr>
          <a:xfrm>
            <a:off x="3352800" y="533400"/>
            <a:ext cx="2008883" cy="584775"/>
          </a:xfrm>
          <a:prstGeom prst="rect">
            <a:avLst/>
          </a:prstGeom>
        </p:spPr>
        <p:txBody>
          <a:bodyPr wrap="none">
            <a:spAutoFit/>
          </a:bodyPr>
          <a:lstStyle/>
          <a:p>
            <a:r>
              <a:rPr lang="en-US" sz="3200" dirty="0" smtClean="0">
                <a:latin typeface="+mj-lt"/>
              </a:rPr>
              <a:t>Conclusion</a:t>
            </a:r>
            <a:endParaRPr lang="en-US" sz="3200" dirty="0" smtClean="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Limitations</a:t>
            </a:r>
            <a:endParaRPr lang="en-US" dirty="0"/>
          </a:p>
        </p:txBody>
      </p:sp>
      <p:sp>
        <p:nvSpPr>
          <p:cNvPr id="4" name="Content Placeholder 3"/>
          <p:cNvSpPr>
            <a:spLocks noGrp="1"/>
          </p:cNvSpPr>
          <p:nvPr>
            <p:ph idx="1"/>
          </p:nvPr>
        </p:nvSpPr>
        <p:spPr/>
        <p:txBody>
          <a:bodyPr>
            <a:noAutofit/>
          </a:bodyPr>
          <a:lstStyle/>
          <a:p>
            <a:r>
              <a:rPr lang="en-US" sz="2400" dirty="0"/>
              <a:t>First, the current </a:t>
            </a:r>
            <a:r>
              <a:rPr lang="en-US" sz="2400" dirty="0" err="1" smtClean="0"/>
              <a:t>interactome</a:t>
            </a:r>
            <a:r>
              <a:rPr lang="en-US" sz="2400" dirty="0" smtClean="0"/>
              <a:t> network </a:t>
            </a:r>
            <a:r>
              <a:rPr lang="en-US" sz="2400" dirty="0"/>
              <a:t>derived from Y2H analysis is probably incomplete</a:t>
            </a:r>
            <a:r>
              <a:rPr lang="en-US" sz="2400" dirty="0" smtClean="0"/>
              <a:t>.</a:t>
            </a:r>
          </a:p>
          <a:p>
            <a:r>
              <a:rPr lang="en-US" sz="2400" dirty="0"/>
              <a:t>Second, Y2H detects binary protein interactions</a:t>
            </a:r>
            <a:r>
              <a:rPr lang="en-US" sz="2400" dirty="0" smtClean="0"/>
              <a:t>.</a:t>
            </a:r>
          </a:p>
          <a:p>
            <a:r>
              <a:rPr lang="en-US" sz="2400" dirty="0"/>
              <a:t>Third, Y2H </a:t>
            </a:r>
            <a:r>
              <a:rPr lang="en-US" sz="2400" dirty="0" smtClean="0"/>
              <a:t>is not </a:t>
            </a:r>
            <a:r>
              <a:rPr lang="en-US" sz="2400" dirty="0"/>
              <a:t>quantitative</a:t>
            </a:r>
            <a:r>
              <a:rPr lang="en-US" sz="2400" dirty="0" smtClean="0"/>
              <a:t>.</a:t>
            </a:r>
          </a:p>
          <a:p>
            <a:r>
              <a:rPr lang="en-US" sz="2400" dirty="0">
                <a:solidFill>
                  <a:srgbClr val="FF0000"/>
                </a:solidFill>
              </a:rPr>
              <a:t>Finally, disease mutations </a:t>
            </a:r>
            <a:r>
              <a:rPr lang="en-US" sz="2400" dirty="0" smtClean="0">
                <a:solidFill>
                  <a:srgbClr val="FF0000"/>
                </a:solidFill>
              </a:rPr>
              <a:t>may affect </a:t>
            </a:r>
            <a:r>
              <a:rPr lang="en-US" sz="2400" dirty="0">
                <a:solidFill>
                  <a:srgbClr val="FF0000"/>
                </a:solidFill>
              </a:rPr>
              <a:t>protein functions by altering biochemical activities </a:t>
            </a:r>
            <a:r>
              <a:rPr lang="en-US" sz="2400" dirty="0" smtClean="0">
                <a:solidFill>
                  <a:srgbClr val="FF0000"/>
                </a:solidFill>
              </a:rPr>
              <a:t>or protein–DNA </a:t>
            </a:r>
            <a:r>
              <a:rPr lang="en-US" sz="2400" dirty="0">
                <a:solidFill>
                  <a:srgbClr val="FF0000"/>
                </a:solidFill>
              </a:rPr>
              <a:t>or protein–RNA interactions</a:t>
            </a:r>
            <a:r>
              <a:rPr lang="en-US" sz="2400" dirty="0" smtClean="0">
                <a:solidFill>
                  <a:srgbClr val="FF0000"/>
                </a:solidFill>
              </a:rPr>
              <a:t>.</a:t>
            </a:r>
          </a:p>
          <a:p>
            <a:r>
              <a:rPr lang="en-US" sz="2400" dirty="0">
                <a:solidFill>
                  <a:srgbClr val="FF0000"/>
                </a:solidFill>
              </a:rPr>
              <a:t>Disease-associated alleles may also gain new interactions</a:t>
            </a:r>
            <a:r>
              <a:rPr lang="en-US" sz="2400" dirty="0" smtClean="0">
                <a:solidFill>
                  <a:srgbClr val="FF0000"/>
                </a:solidFill>
              </a:rPr>
              <a:t>, which </a:t>
            </a:r>
            <a:r>
              <a:rPr lang="en-US" sz="2400" dirty="0">
                <a:solidFill>
                  <a:srgbClr val="FF0000"/>
                </a:solidFill>
              </a:rPr>
              <a:t>is another important potential mechanism for </a:t>
            </a:r>
            <a:r>
              <a:rPr lang="en-US" sz="2400" dirty="0" err="1">
                <a:solidFill>
                  <a:srgbClr val="FF0000"/>
                </a:solidFill>
              </a:rPr>
              <a:t>pathogenicity</a:t>
            </a:r>
            <a:r>
              <a:rPr lang="en-US" sz="2400" dirty="0">
                <a:solidFill>
                  <a:srgbClr val="FF0000"/>
                </a:solidFill>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Prospect</a:t>
            </a:r>
            <a:endParaRPr lang="en-US" dirty="0"/>
          </a:p>
        </p:txBody>
      </p:sp>
      <p:sp>
        <p:nvSpPr>
          <p:cNvPr id="4" name="Content Placeholder 3"/>
          <p:cNvSpPr>
            <a:spLocks noGrp="1"/>
          </p:cNvSpPr>
          <p:nvPr>
            <p:ph idx="1"/>
          </p:nvPr>
        </p:nvSpPr>
        <p:spPr/>
        <p:txBody>
          <a:bodyPr>
            <a:normAutofit/>
          </a:bodyPr>
          <a:lstStyle/>
          <a:p>
            <a:r>
              <a:rPr lang="en-US" sz="2400" dirty="0"/>
              <a:t>Just as high-throughput sequencing technologies </a:t>
            </a:r>
            <a:r>
              <a:rPr lang="en-US" sz="2400" dirty="0" smtClean="0"/>
              <a:t>are revolutionizing </a:t>
            </a:r>
            <a:r>
              <a:rPr lang="en-US" sz="2400" dirty="0"/>
              <a:t>genotyping platforms, and as </a:t>
            </a:r>
            <a:r>
              <a:rPr lang="en-US" sz="2400" dirty="0" smtClean="0"/>
              <a:t>functional genomics </a:t>
            </a:r>
            <a:r>
              <a:rPr lang="en-US" sz="2400" dirty="0"/>
              <a:t>and proteomics are becoming increasingly able </a:t>
            </a:r>
            <a:r>
              <a:rPr lang="en-US" sz="2400" dirty="0" smtClean="0"/>
              <a:t>to characterize </a:t>
            </a:r>
            <a:r>
              <a:rPr lang="en-US" sz="2400" dirty="0"/>
              <a:t>gene products resulting from whole </a:t>
            </a:r>
            <a:r>
              <a:rPr lang="en-US" sz="2400" dirty="0" smtClean="0"/>
              <a:t>genome sequencing </a:t>
            </a:r>
            <a:r>
              <a:rPr lang="en-US" sz="2400" dirty="0"/>
              <a:t>and gene prediction, functional </a:t>
            </a:r>
            <a:r>
              <a:rPr lang="en-US" sz="2400" dirty="0" smtClean="0"/>
              <a:t>characterizations </a:t>
            </a:r>
            <a:r>
              <a:rPr lang="en-US" sz="2400" dirty="0"/>
              <a:t>of genetic variations may be applied at large-scale to </a:t>
            </a:r>
            <a:r>
              <a:rPr lang="en-US" sz="2400" dirty="0" smtClean="0"/>
              <a:t>characterize mutations </a:t>
            </a:r>
            <a:r>
              <a:rPr lang="en-US" sz="2400" dirty="0"/>
              <a:t>with uncertain pathological consequences.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We hypothesize that distinct mutations causing </a:t>
            </a:r>
            <a:r>
              <a:rPr lang="en-US" sz="2000" dirty="0" smtClean="0"/>
              <a:t>distinct molecular </a:t>
            </a:r>
            <a:r>
              <a:rPr lang="en-US" sz="2000" dirty="0"/>
              <a:t>defects to proteins may lead to distinct </a:t>
            </a:r>
            <a:r>
              <a:rPr lang="en-US" sz="2000" dirty="0" smtClean="0"/>
              <a:t>perturbations of </a:t>
            </a:r>
            <a:r>
              <a:rPr lang="en-US" sz="2000" dirty="0"/>
              <a:t>cellular networks, giving rise to distinct </a:t>
            </a:r>
            <a:r>
              <a:rPr lang="en-US" sz="2000" dirty="0" smtClean="0"/>
              <a:t>phenotypic outcomes</a:t>
            </a:r>
            <a:endParaRPr lang="en-US" sz="2000" dirty="0"/>
          </a:p>
        </p:txBody>
      </p:sp>
      <p:pic>
        <p:nvPicPr>
          <p:cNvPr id="1026" name="Picture 2"/>
          <p:cNvPicPr>
            <a:picLocks noChangeAspect="1" noChangeArrowheads="1"/>
          </p:cNvPicPr>
          <p:nvPr/>
        </p:nvPicPr>
        <p:blipFill>
          <a:blip r:embed="rId2" cstate="print"/>
          <a:srcRect/>
          <a:stretch>
            <a:fillRect/>
          </a:stretch>
        </p:blipFill>
        <p:spPr bwMode="auto">
          <a:xfrm>
            <a:off x="457200" y="2286000"/>
            <a:ext cx="8023581" cy="34242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295400" y="1752600"/>
            <a:ext cx="6615385" cy="2767012"/>
          </a:xfrm>
          <a:prstGeom prst="rect">
            <a:avLst/>
          </a:prstGeom>
          <a:noFill/>
          <a:ln w="9525">
            <a:noFill/>
            <a:miter lim="800000"/>
            <a:headEnd/>
            <a:tailEnd/>
          </a:ln>
        </p:spPr>
      </p:pic>
      <p:sp>
        <p:nvSpPr>
          <p:cNvPr id="6" name="Rectangle 5"/>
          <p:cNvSpPr/>
          <p:nvPr/>
        </p:nvSpPr>
        <p:spPr>
          <a:xfrm>
            <a:off x="2133600" y="5181600"/>
            <a:ext cx="4572000" cy="923330"/>
          </a:xfrm>
          <a:prstGeom prst="rect">
            <a:avLst/>
          </a:prstGeom>
        </p:spPr>
        <p:txBody>
          <a:bodyPr>
            <a:spAutoFit/>
          </a:bodyPr>
          <a:lstStyle/>
          <a:p>
            <a:r>
              <a:rPr lang="en-US" dirty="0" smtClean="0"/>
              <a:t>BASIS OF REASONING</a:t>
            </a:r>
          </a:p>
          <a:p>
            <a:r>
              <a:rPr lang="en-US" dirty="0" smtClean="0"/>
              <a:t>‘truncating’ alleles are less prone to produce stably folded proteins than ‘in-frame’ alleles.</a:t>
            </a:r>
            <a:endParaRPr lang="en-US" dirty="0"/>
          </a:p>
        </p:txBody>
      </p:sp>
      <p:sp>
        <p:nvSpPr>
          <p:cNvPr id="7" name="Title 6"/>
          <p:cNvSpPr>
            <a:spLocks noGrp="1"/>
          </p:cNvSpPr>
          <p:nvPr>
            <p:ph type="title"/>
          </p:nvPr>
        </p:nvSpPr>
        <p:spPr/>
        <p:txBody>
          <a:bodyPr>
            <a:normAutofit/>
          </a:bodyPr>
          <a:lstStyle/>
          <a:p>
            <a:r>
              <a:rPr lang="en-US" sz="3600" dirty="0" err="1" smtClean="0"/>
              <a:t>edgetic</a:t>
            </a:r>
            <a:r>
              <a:rPr lang="en-US" sz="3600" dirty="0" smtClean="0"/>
              <a:t> perturbation models</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9" name="TextBox 8"/>
          <p:cNvSpPr txBox="1"/>
          <p:nvPr/>
        </p:nvSpPr>
        <p:spPr>
          <a:xfrm>
            <a:off x="1447800" y="1600200"/>
            <a:ext cx="2057400" cy="129837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smtClean="0"/>
              <a:t>Truncating / </a:t>
            </a:r>
          </a:p>
          <a:p>
            <a:r>
              <a:rPr lang="en-US" dirty="0" smtClean="0"/>
              <a:t>in frame </a:t>
            </a:r>
          </a:p>
          <a:p>
            <a:endParaRPr lang="en-US" dirty="0"/>
          </a:p>
        </p:txBody>
      </p:sp>
      <p:sp>
        <p:nvSpPr>
          <p:cNvPr id="10" name="TextBox 9"/>
          <p:cNvSpPr txBox="1"/>
          <p:nvPr/>
        </p:nvSpPr>
        <p:spPr>
          <a:xfrm>
            <a:off x="3352800" y="3810000"/>
            <a:ext cx="2362200" cy="129837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t>Node removal/ edge perturbation</a:t>
            </a:r>
            <a:endParaRPr lang="en-US" dirty="0"/>
          </a:p>
        </p:txBody>
      </p:sp>
      <p:sp>
        <p:nvSpPr>
          <p:cNvPr id="11" name="TextBox 10"/>
          <p:cNvSpPr txBox="1"/>
          <p:nvPr/>
        </p:nvSpPr>
        <p:spPr>
          <a:xfrm>
            <a:off x="5410200" y="1600200"/>
            <a:ext cx="2057400" cy="12983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Autosomal dominant/ recessive</a:t>
            </a:r>
            <a:endParaRPr lang="en-US" dirty="0"/>
          </a:p>
        </p:txBody>
      </p:sp>
      <p:grpSp>
        <p:nvGrpSpPr>
          <p:cNvPr id="15" name="Group 14"/>
          <p:cNvGrpSpPr/>
          <p:nvPr/>
        </p:nvGrpSpPr>
        <p:grpSpPr>
          <a:xfrm>
            <a:off x="5369065" y="2708434"/>
            <a:ext cx="3546335" cy="2170092"/>
            <a:chOff x="5369065" y="2708434"/>
            <a:chExt cx="3546335" cy="2170092"/>
          </a:xfrm>
        </p:grpSpPr>
        <p:sp>
          <p:nvSpPr>
            <p:cNvPr id="12" name="Rectangle 11"/>
            <p:cNvSpPr/>
            <p:nvPr/>
          </p:nvSpPr>
          <p:spPr>
            <a:xfrm>
              <a:off x="5715000" y="3124200"/>
              <a:ext cx="3200400" cy="1754326"/>
            </a:xfrm>
            <a:prstGeom prst="rect">
              <a:avLst/>
            </a:prstGeom>
          </p:spPr>
          <p:txBody>
            <a:bodyPr wrap="square">
              <a:spAutoFit/>
            </a:bodyPr>
            <a:lstStyle/>
            <a:p>
              <a:r>
                <a:rPr lang="en-US" dirty="0" smtClean="0"/>
                <a:t>PRESUMPTION:</a:t>
              </a:r>
            </a:p>
            <a:p>
              <a:r>
                <a:rPr lang="en-US" dirty="0" smtClean="0"/>
                <a:t>autosomal </a:t>
              </a:r>
              <a:r>
                <a:rPr lang="en-US" dirty="0"/>
                <a:t>dominant disease should be more </a:t>
              </a:r>
              <a:r>
                <a:rPr lang="en-US" dirty="0" smtClean="0"/>
                <a:t>frequently associated </a:t>
              </a:r>
              <a:r>
                <a:rPr lang="en-US" dirty="0"/>
                <a:t>with </a:t>
              </a:r>
              <a:r>
                <a:rPr lang="en-US" dirty="0" err="1"/>
                <a:t>edgetic</a:t>
              </a:r>
              <a:r>
                <a:rPr lang="en-US" dirty="0"/>
                <a:t> perturbation than node </a:t>
              </a:r>
              <a:r>
                <a:rPr lang="en-US" dirty="0" smtClean="0"/>
                <a:t>removal (Figure </a:t>
              </a:r>
              <a:r>
                <a:rPr lang="en-US" dirty="0"/>
                <a:t>2B).</a:t>
              </a:r>
            </a:p>
          </p:txBody>
        </p:sp>
        <p:cxnSp>
          <p:nvCxnSpPr>
            <p:cNvPr id="14" name="Straight Arrow Connector 13"/>
            <p:cNvCxnSpPr>
              <a:stCxn id="11" idx="3"/>
              <a:endCxn id="10" idx="7"/>
            </p:cNvCxnSpPr>
            <p:nvPr/>
          </p:nvCxnSpPr>
          <p:spPr>
            <a:xfrm rot="5400000">
              <a:off x="4894428" y="3183071"/>
              <a:ext cx="1291709" cy="342435"/>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grpSp>
      <p:sp>
        <p:nvSpPr>
          <p:cNvPr id="16" name="Rectangle 15"/>
          <p:cNvSpPr/>
          <p:nvPr/>
        </p:nvSpPr>
        <p:spPr>
          <a:xfrm>
            <a:off x="762000" y="3124200"/>
            <a:ext cx="2286000" cy="2031325"/>
          </a:xfrm>
          <a:prstGeom prst="rect">
            <a:avLst/>
          </a:prstGeom>
        </p:spPr>
        <p:txBody>
          <a:bodyPr wrap="square">
            <a:spAutoFit/>
          </a:bodyPr>
          <a:lstStyle/>
          <a:p>
            <a:r>
              <a:rPr lang="en-US" dirty="0" smtClean="0"/>
              <a:t>HYPOTHESIS TO TEST</a:t>
            </a:r>
          </a:p>
          <a:p>
            <a:r>
              <a:rPr lang="en-US" dirty="0" smtClean="0"/>
              <a:t>‘</a:t>
            </a:r>
            <a:r>
              <a:rPr lang="en-US" dirty="0"/>
              <a:t>truncating’ </a:t>
            </a:r>
            <a:r>
              <a:rPr lang="en-US" dirty="0" smtClean="0"/>
              <a:t>versus ‘</a:t>
            </a:r>
            <a:r>
              <a:rPr lang="en-US" dirty="0"/>
              <a:t>in-frame’ alleles are enriched in distinct node removal </a:t>
            </a:r>
            <a:r>
              <a:rPr lang="en-US" dirty="0" smtClean="0"/>
              <a:t>versus </a:t>
            </a:r>
            <a:r>
              <a:rPr lang="en-US" dirty="0" err="1" smtClean="0"/>
              <a:t>edgetic</a:t>
            </a:r>
            <a:r>
              <a:rPr lang="en-US" dirty="0" smtClean="0"/>
              <a:t> perturbations, respectively.</a:t>
            </a:r>
            <a:endParaRPr lang="en-US" dirty="0"/>
          </a:p>
        </p:txBody>
      </p:sp>
      <p:cxnSp>
        <p:nvCxnSpPr>
          <p:cNvPr id="18" name="Straight Arrow Connector 17"/>
          <p:cNvCxnSpPr>
            <a:stCxn id="9" idx="5"/>
            <a:endCxn id="10" idx="1"/>
          </p:cNvCxnSpPr>
          <p:nvPr/>
        </p:nvCxnSpPr>
        <p:spPr>
          <a:xfrm rot="16200000" flipH="1">
            <a:off x="2805464" y="3106870"/>
            <a:ext cx="1291709" cy="494835"/>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a:stCxn id="9" idx="6"/>
            <a:endCxn id="11" idx="2"/>
          </p:cNvCxnSpPr>
          <p:nvPr/>
        </p:nvCxnSpPr>
        <p:spPr>
          <a:xfrm>
            <a:off x="3505200" y="2249389"/>
            <a:ext cx="1905000" cy="1588"/>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21" name="Rectangle 20"/>
          <p:cNvSpPr/>
          <p:nvPr/>
        </p:nvSpPr>
        <p:spPr>
          <a:xfrm>
            <a:off x="3581400" y="1600200"/>
            <a:ext cx="1841723" cy="369332"/>
          </a:xfrm>
          <a:prstGeom prst="rect">
            <a:avLst/>
          </a:prstGeom>
        </p:spPr>
        <p:txBody>
          <a:bodyPr wrap="none">
            <a:spAutoFit/>
          </a:bodyPr>
          <a:lstStyle/>
          <a:p>
            <a:r>
              <a:rPr lang="en-US" dirty="0" smtClean="0"/>
              <a:t>RESULT: Figure</a:t>
            </a:r>
            <a:r>
              <a:rPr lang="en-US" baseline="0" dirty="0" smtClean="0"/>
              <a:t> 2C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r>
              <a:rPr lang="en-US" sz="2400" dirty="0" smtClean="0"/>
              <a:t>We </a:t>
            </a:r>
            <a:r>
              <a:rPr lang="en-US" sz="2400" dirty="0"/>
              <a:t>examined </a:t>
            </a:r>
            <a:r>
              <a:rPr lang="en-US" sz="2400" dirty="0" smtClean="0"/>
              <a:t>~50 </a:t>
            </a:r>
            <a:r>
              <a:rPr lang="en-US" sz="2400" dirty="0"/>
              <a:t>000 </a:t>
            </a:r>
            <a:r>
              <a:rPr lang="en-US" sz="2400" dirty="0" err="1" smtClean="0"/>
              <a:t>Mendelian</a:t>
            </a:r>
            <a:r>
              <a:rPr lang="en-US" sz="2400" dirty="0" smtClean="0"/>
              <a:t> disease-causing </a:t>
            </a:r>
            <a:r>
              <a:rPr lang="en-US" sz="2400" dirty="0"/>
              <a:t>alleles, affecting over 1900 </a:t>
            </a:r>
            <a:r>
              <a:rPr lang="en-US" sz="2400" dirty="0" smtClean="0"/>
              <a:t>protein-coding genes</a:t>
            </a:r>
            <a:r>
              <a:rPr lang="en-US" sz="2400" dirty="0"/>
              <a:t>, altogether associated with more than 2000 </a:t>
            </a:r>
            <a:r>
              <a:rPr lang="en-US" sz="2400" dirty="0" smtClean="0"/>
              <a:t>human disorders </a:t>
            </a:r>
            <a:r>
              <a:rPr lang="en-US" sz="2400" dirty="0"/>
              <a:t>available in the Human Gene Mutation </a:t>
            </a:r>
            <a:r>
              <a:rPr lang="en-US" sz="2400" dirty="0" smtClean="0"/>
              <a:t>Database (</a:t>
            </a:r>
            <a:r>
              <a:rPr lang="en-US" sz="2400" dirty="0"/>
              <a:t>HGMD)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‘truncating’ alleles (47%)</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‘in-frame’ alleles (53%)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Truncating alleles contribute more to autosomal recessive disorder. Figure 2C</a:t>
            </a:r>
            <a:endParaRPr lang="en-US" sz="3200" dirty="0"/>
          </a:p>
        </p:txBody>
      </p:sp>
      <p:pic>
        <p:nvPicPr>
          <p:cNvPr id="4098" name="Picture 2"/>
          <p:cNvPicPr>
            <a:picLocks noChangeAspect="1" noChangeArrowheads="1"/>
          </p:cNvPicPr>
          <p:nvPr/>
        </p:nvPicPr>
        <p:blipFill>
          <a:blip r:embed="rId2" cstate="print"/>
          <a:srcRect/>
          <a:stretch>
            <a:fillRect/>
          </a:stretch>
        </p:blipFill>
        <p:spPr bwMode="auto">
          <a:xfrm>
            <a:off x="990600" y="2362200"/>
            <a:ext cx="7076428" cy="29813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Distinct molecular mechanism of disease</a:t>
            </a:r>
            <a:endParaRPr lang="en-US" sz="3200" dirty="0"/>
          </a:p>
        </p:txBody>
      </p:sp>
      <p:pic>
        <p:nvPicPr>
          <p:cNvPr id="5122" name="Picture 2"/>
          <p:cNvPicPr>
            <a:picLocks noChangeAspect="1" noChangeArrowheads="1"/>
          </p:cNvPicPr>
          <p:nvPr/>
        </p:nvPicPr>
        <p:blipFill>
          <a:blip r:embed="rId2" cstate="print"/>
          <a:srcRect/>
          <a:stretch>
            <a:fillRect/>
          </a:stretch>
        </p:blipFill>
        <p:spPr bwMode="auto">
          <a:xfrm>
            <a:off x="2590800" y="1981200"/>
            <a:ext cx="3886988" cy="30956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Distinguishing </a:t>
            </a:r>
            <a:r>
              <a:rPr lang="en-US" dirty="0" err="1"/>
              <a:t>edgetic</a:t>
            </a:r>
            <a:r>
              <a:rPr lang="en-US" dirty="0"/>
              <a:t> perturbation from </a:t>
            </a:r>
            <a:r>
              <a:rPr lang="en-US" dirty="0" smtClean="0"/>
              <a:t>node removal</a:t>
            </a:r>
            <a:endParaRPr lang="en-US" dirty="0"/>
          </a:p>
        </p:txBody>
      </p:sp>
      <p:sp>
        <p:nvSpPr>
          <p:cNvPr id="3" name="Content Placeholder 2"/>
          <p:cNvSpPr>
            <a:spLocks noGrp="1"/>
          </p:cNvSpPr>
          <p:nvPr>
            <p:ph idx="1"/>
          </p:nvPr>
        </p:nvSpPr>
        <p:spPr/>
        <p:txBody>
          <a:bodyPr>
            <a:normAutofit fontScale="85000" lnSpcReduction="20000"/>
          </a:bodyPr>
          <a:lstStyle/>
          <a:p>
            <a:r>
              <a:rPr lang="en-US" dirty="0"/>
              <a:t>we used an </a:t>
            </a:r>
            <a:r>
              <a:rPr lang="en-US" dirty="0" smtClean="0"/>
              <a:t>integrated experimental </a:t>
            </a:r>
            <a:r>
              <a:rPr lang="en-US" dirty="0"/>
              <a:t>approach to characterize binary protein </a:t>
            </a:r>
            <a:r>
              <a:rPr lang="en-US" dirty="0" smtClean="0"/>
              <a:t>interaction defects </a:t>
            </a:r>
            <a:r>
              <a:rPr lang="en-US" dirty="0"/>
              <a:t>of disease-causing mutant alleles</a:t>
            </a:r>
            <a:r>
              <a:rPr lang="en-US" dirty="0" smtClean="0"/>
              <a:t>.</a:t>
            </a:r>
          </a:p>
          <a:p>
            <a:pPr lvl="1"/>
            <a:r>
              <a:rPr lang="en-US" dirty="0"/>
              <a:t>(</a:t>
            </a:r>
            <a:r>
              <a:rPr lang="en-US" dirty="0" err="1"/>
              <a:t>i</a:t>
            </a:r>
            <a:r>
              <a:rPr lang="en-US" dirty="0"/>
              <a:t>) Gateway </a:t>
            </a:r>
            <a:r>
              <a:rPr lang="en-US" dirty="0" err="1"/>
              <a:t>recombinational</a:t>
            </a:r>
            <a:r>
              <a:rPr lang="en-US" dirty="0"/>
              <a:t> cloning of </a:t>
            </a:r>
            <a:r>
              <a:rPr lang="en-US" dirty="0" smtClean="0"/>
              <a:t>mutations by </a:t>
            </a:r>
            <a:r>
              <a:rPr lang="en-US" dirty="0"/>
              <a:t>PCR-based site-directed mutagenesis (Suzuki et al, 2005),</a:t>
            </a:r>
          </a:p>
          <a:p>
            <a:pPr lvl="1"/>
            <a:r>
              <a:rPr lang="en-US" dirty="0"/>
              <a:t>(ii) high-throughput mapping of binary protein–protein </a:t>
            </a:r>
            <a:r>
              <a:rPr lang="en-US" dirty="0" smtClean="0"/>
              <a:t>interactions (</a:t>
            </a:r>
            <a:r>
              <a:rPr lang="en-US" dirty="0" err="1" smtClean="0"/>
              <a:t>Rual</a:t>
            </a:r>
            <a:r>
              <a:rPr lang="en-US" dirty="0" smtClean="0"/>
              <a:t> </a:t>
            </a:r>
            <a:r>
              <a:rPr lang="en-US" dirty="0"/>
              <a:t>et al, 2005), </a:t>
            </a:r>
            <a:endParaRPr lang="en-US" dirty="0" smtClean="0"/>
          </a:p>
          <a:p>
            <a:pPr lvl="1"/>
            <a:r>
              <a:rPr lang="en-US" dirty="0" smtClean="0"/>
              <a:t>(</a:t>
            </a:r>
            <a:r>
              <a:rPr lang="en-US" dirty="0"/>
              <a:t>iii) high-throughput </a:t>
            </a:r>
            <a:r>
              <a:rPr lang="en-US" dirty="0" smtClean="0"/>
              <a:t>characterization of </a:t>
            </a:r>
            <a:r>
              <a:rPr lang="en-US" dirty="0"/>
              <a:t>protein–protein interaction defects of all cloned </a:t>
            </a:r>
            <a:r>
              <a:rPr lang="en-US" dirty="0" smtClean="0"/>
              <a:t>disease causing mutant </a:t>
            </a:r>
            <a:r>
              <a:rPr lang="en-US" dirty="0"/>
              <a:t>proteins, and </a:t>
            </a:r>
            <a:endParaRPr lang="en-US" dirty="0" smtClean="0"/>
          </a:p>
          <a:p>
            <a:pPr lvl="1"/>
            <a:r>
              <a:rPr lang="en-US" dirty="0" smtClean="0"/>
              <a:t>(</a:t>
            </a:r>
            <a:r>
              <a:rPr lang="en-US" dirty="0"/>
              <a:t>iv) integration of </a:t>
            </a:r>
            <a:r>
              <a:rPr lang="en-US" dirty="0" smtClean="0"/>
              <a:t>network perturbations </a:t>
            </a:r>
            <a:r>
              <a:rPr lang="en-US" dirty="0"/>
              <a:t>by disease-causing mutations with structural </a:t>
            </a:r>
            <a:r>
              <a:rPr lang="en-US" dirty="0" smtClean="0"/>
              <a:t>or functional </a:t>
            </a:r>
            <a:r>
              <a:rPr lang="en-US" dirty="0"/>
              <a:t>information of disease proteins.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1229</TotalTime>
  <Words>1197</Words>
  <Application>Microsoft Office PowerPoint</Application>
  <PresentationFormat>On-screen Show (4:3)</PresentationFormat>
  <Paragraphs>88</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Introduction</vt:lpstr>
      <vt:lpstr>We hypothesize that distinct mutations causing distinct molecular defects to proteins may lead to distinct perturbations of cellular networks, giving rise to distinct phenotypic outcomes</vt:lpstr>
      <vt:lpstr>edgetic perturbation models</vt:lpstr>
      <vt:lpstr>Slide 5</vt:lpstr>
      <vt:lpstr>Results</vt:lpstr>
      <vt:lpstr>Truncating alleles contribute more to autosomal recessive disorder. Figure 2C</vt:lpstr>
      <vt:lpstr>Distinct molecular mechanism of disease</vt:lpstr>
      <vt:lpstr>Distinguishing edgetic perturbation from node removal</vt:lpstr>
      <vt:lpstr>Slide 10</vt:lpstr>
      <vt:lpstr>Data set</vt:lpstr>
      <vt:lpstr>Slide 12</vt:lpstr>
      <vt:lpstr>Slide 13</vt:lpstr>
      <vt:lpstr>Slide 14</vt:lpstr>
      <vt:lpstr>Structural analyses of disease-causing mutations</vt:lpstr>
      <vt:lpstr>Slide 16</vt:lpstr>
      <vt:lpstr>Node removal versus edgetic perturbation in complex gene-disease association</vt:lpstr>
      <vt:lpstr>Edgetic perturbation models also predict that distinct edgetic perturbations for a given gene product might cause phenotypically distinguishable disorders (Figure 6A).</vt:lpstr>
      <vt:lpstr>Slide 19</vt:lpstr>
      <vt:lpstr>Slide 20</vt:lpstr>
      <vt:lpstr>Slide 21</vt:lpstr>
      <vt:lpstr>Limitations</vt:lpstr>
      <vt:lpstr>Prospect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shizhen</dc:creator>
  <cp:lastModifiedBy>shizhen</cp:lastModifiedBy>
  <cp:revision>3</cp:revision>
  <dcterms:created xsi:type="dcterms:W3CDTF">2010-07-01T17:31:48Z</dcterms:created>
  <dcterms:modified xsi:type="dcterms:W3CDTF">2010-07-02T14:01:15Z</dcterms:modified>
</cp:coreProperties>
</file>