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6"/>
  </p:notesMasterIdLst>
  <p:sldIdLst>
    <p:sldId id="256" r:id="rId2"/>
    <p:sldId id="257" r:id="rId3"/>
    <p:sldId id="258" r:id="rId4"/>
    <p:sldId id="259" r:id="rId5"/>
    <p:sldId id="260" r:id="rId6"/>
    <p:sldId id="261" r:id="rId7"/>
    <p:sldId id="262" r:id="rId8"/>
    <p:sldId id="264" r:id="rId9"/>
    <p:sldId id="269" r:id="rId10"/>
    <p:sldId id="270" r:id="rId11"/>
    <p:sldId id="271" r:id="rId12"/>
    <p:sldId id="263" r:id="rId13"/>
    <p:sldId id="274" r:id="rId14"/>
    <p:sldId id="282" r:id="rId15"/>
    <p:sldId id="281" r:id="rId16"/>
    <p:sldId id="275" r:id="rId17"/>
    <p:sldId id="277" r:id="rId18"/>
    <p:sldId id="278" r:id="rId19"/>
    <p:sldId id="276" r:id="rId20"/>
    <p:sldId id="280" r:id="rId21"/>
    <p:sldId id="279" r:id="rId22"/>
    <p:sldId id="287" r:id="rId23"/>
    <p:sldId id="288" r:id="rId24"/>
    <p:sldId id="286" r:id="rId25"/>
    <p:sldId id="266" r:id="rId26"/>
    <p:sldId id="283" r:id="rId27"/>
    <p:sldId id="267" r:id="rId28"/>
    <p:sldId id="265" r:id="rId29"/>
    <p:sldId id="284" r:id="rId30"/>
    <p:sldId id="268" r:id="rId31"/>
    <p:sldId id="285" r:id="rId32"/>
    <p:sldId id="289" r:id="rId33"/>
    <p:sldId id="290"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97" autoAdjust="0"/>
    <p:restoredTop sz="91242" autoAdjust="0"/>
  </p:normalViewPr>
  <p:slideViewPr>
    <p:cSldViewPr>
      <p:cViewPr varScale="1">
        <p:scale>
          <a:sx n="71" d="100"/>
          <a:sy n="71" d="100"/>
        </p:scale>
        <p:origin x="-100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96560-64EC-4E90-91B8-271D252403B4}"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n-US"/>
        </a:p>
      </dgm:t>
    </dgm:pt>
    <dgm:pt modelId="{E9A4A938-9F22-4974-906F-113BBC36BD9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Gene function annotation</a:t>
          </a:r>
        </a:p>
      </dgm:t>
    </dgm:pt>
    <dgm:pt modelId="{671ED249-C01B-44B9-B556-5273840E3BB4}" type="parTrans" cxnId="{DB6357BA-046E-448E-8606-74997AD116A6}">
      <dgm:prSet/>
      <dgm:spPr/>
      <dgm:t>
        <a:bodyPr/>
        <a:lstStyle/>
        <a:p>
          <a:endParaRPr lang="en-US"/>
        </a:p>
      </dgm:t>
    </dgm:pt>
    <dgm:pt modelId="{26E84A77-0CBD-41E2-9C60-F46F3F4B69B8}" type="sibTrans" cxnId="{DB6357BA-046E-448E-8606-74997AD116A6}">
      <dgm:prSet/>
      <dgm:spPr/>
      <dgm:t>
        <a:bodyPr/>
        <a:lstStyle/>
        <a:p>
          <a:endParaRPr lang="en-US"/>
        </a:p>
      </dgm:t>
    </dgm:pt>
    <dgm:pt modelId="{704B1B72-316C-40C2-AD87-DD3483502DA3}">
      <dgm:prSet phldrT="[Text]"/>
      <dgm:spPr/>
      <dgm:t>
        <a:bodyPr/>
        <a:lstStyle/>
        <a:p>
          <a:r>
            <a:rPr lang="en-US" dirty="0" smtClean="0"/>
            <a:t>Integrated network</a:t>
          </a:r>
          <a:endParaRPr lang="en-US" dirty="0"/>
        </a:p>
      </dgm:t>
    </dgm:pt>
    <dgm:pt modelId="{DD7DCE10-BBC3-4C88-9F6B-84AC36DDF11E}" type="parTrans" cxnId="{3AEF88EE-8782-485D-A2F6-0B8E8CA9D446}">
      <dgm:prSet/>
      <dgm:spPr/>
      <dgm:t>
        <a:bodyPr/>
        <a:lstStyle/>
        <a:p>
          <a:endParaRPr lang="en-US"/>
        </a:p>
      </dgm:t>
    </dgm:pt>
    <dgm:pt modelId="{8F122E3C-FDA1-4072-BF0D-2CA6329607D4}" type="sibTrans" cxnId="{3AEF88EE-8782-485D-A2F6-0B8E8CA9D446}">
      <dgm:prSet/>
      <dgm:spPr/>
      <dgm:t>
        <a:bodyPr/>
        <a:lstStyle/>
        <a:p>
          <a:endParaRPr lang="en-US"/>
        </a:p>
      </dgm:t>
    </dgm:pt>
    <dgm:pt modelId="{DE1DD65F-BBD5-46B0-8A59-1758372DBDD1}">
      <dgm:prSet phldrT="[Text]"/>
      <dgm:spPr/>
      <dgm:t>
        <a:bodyPr/>
        <a:lstStyle/>
        <a:p>
          <a:r>
            <a:rPr lang="en-US" dirty="0" smtClean="0"/>
            <a:t>Works in unicellular organism (centrality and lethality)</a:t>
          </a:r>
          <a:endParaRPr lang="en-US" dirty="0"/>
        </a:p>
      </dgm:t>
    </dgm:pt>
    <dgm:pt modelId="{1A094376-B806-493A-B675-4749A4E5ED74}" type="parTrans" cxnId="{DBB450AF-5C37-4650-9FAA-62CA9A46CB52}">
      <dgm:prSet/>
      <dgm:spPr/>
      <dgm:t>
        <a:bodyPr/>
        <a:lstStyle/>
        <a:p>
          <a:endParaRPr lang="en-US"/>
        </a:p>
      </dgm:t>
    </dgm:pt>
    <dgm:pt modelId="{2E1B95F5-4990-423D-9645-01B2CD42E080}" type="sibTrans" cxnId="{DBB450AF-5C37-4650-9FAA-62CA9A46CB52}">
      <dgm:prSet/>
      <dgm:spPr/>
      <dgm:t>
        <a:bodyPr/>
        <a:lstStyle/>
        <a:p>
          <a:endParaRPr lang="en-US"/>
        </a:p>
      </dgm:t>
    </dgm:pt>
    <dgm:pt modelId="{712CDC9D-2312-4FD8-8929-0F3C3E79A6FE}">
      <dgm:prSet phldrT="[Text]"/>
      <dgm:spPr/>
      <dgm:t>
        <a:bodyPr/>
        <a:lstStyle/>
        <a:p>
          <a:r>
            <a:rPr lang="en-US" dirty="0" smtClean="0"/>
            <a:t>How about metazoan? </a:t>
          </a:r>
          <a:endParaRPr lang="en-US" dirty="0"/>
        </a:p>
      </dgm:t>
    </dgm:pt>
    <dgm:pt modelId="{E80303B1-ABCA-4B1E-8CEE-EAF0CDC76AA4}" type="parTrans" cxnId="{CE124F6F-465C-4F0F-BDE7-12B74D7C9946}">
      <dgm:prSet/>
      <dgm:spPr/>
      <dgm:t>
        <a:bodyPr/>
        <a:lstStyle/>
        <a:p>
          <a:endParaRPr lang="en-US"/>
        </a:p>
      </dgm:t>
    </dgm:pt>
    <dgm:pt modelId="{351587A7-0723-4009-8C5E-D855EDE94C57}" type="sibTrans" cxnId="{CE124F6F-465C-4F0F-BDE7-12B74D7C9946}">
      <dgm:prSet/>
      <dgm:spPr/>
      <dgm:t>
        <a:bodyPr/>
        <a:lstStyle/>
        <a:p>
          <a:endParaRPr lang="en-US"/>
        </a:p>
      </dgm:t>
    </dgm:pt>
    <dgm:pt modelId="{94093574-C3C9-48DA-8A2F-5D7CD4F74BFC}">
      <dgm:prSet phldrT="[Text]"/>
      <dgm:spPr/>
      <dgm:t>
        <a:bodyPr/>
        <a:lstStyle/>
        <a:p>
          <a:r>
            <a:rPr lang="en-US" dirty="0" smtClean="0"/>
            <a:t>Prediction of consequence of gene perturbation</a:t>
          </a:r>
          <a:endParaRPr lang="en-US" dirty="0"/>
        </a:p>
      </dgm:t>
    </dgm:pt>
    <dgm:pt modelId="{089AE046-B595-40C5-BA1B-F60157CFEB1D}" type="parTrans" cxnId="{31398918-9772-467C-B7B0-E91625A65861}">
      <dgm:prSet/>
      <dgm:spPr/>
      <dgm:t>
        <a:bodyPr/>
        <a:lstStyle/>
        <a:p>
          <a:endParaRPr lang="en-US"/>
        </a:p>
      </dgm:t>
    </dgm:pt>
    <dgm:pt modelId="{D9FA00A4-77B1-4E5D-91AB-550FCA833658}" type="sibTrans" cxnId="{31398918-9772-467C-B7B0-E91625A65861}">
      <dgm:prSet/>
      <dgm:spPr/>
      <dgm:t>
        <a:bodyPr/>
        <a:lstStyle/>
        <a:p>
          <a:endParaRPr lang="en-US"/>
        </a:p>
      </dgm:t>
    </dgm:pt>
    <dgm:pt modelId="{B2DDDD15-0FCC-43E0-8097-857A732C4879}">
      <dgm:prSet phldrT="[Text]" phldr="1"/>
      <dgm:spPr/>
      <dgm:t>
        <a:bodyPr/>
        <a:lstStyle/>
        <a:p>
          <a:endParaRPr lang="en-US" dirty="0"/>
        </a:p>
      </dgm:t>
    </dgm:pt>
    <dgm:pt modelId="{BC54A634-6A5C-4BAC-A61B-49CBAC8F7AE2}" type="parTrans" cxnId="{3F5FC258-7AAA-4C2F-9E53-435E2063081E}">
      <dgm:prSet/>
      <dgm:spPr/>
      <dgm:t>
        <a:bodyPr/>
        <a:lstStyle/>
        <a:p>
          <a:endParaRPr lang="en-US"/>
        </a:p>
      </dgm:t>
    </dgm:pt>
    <dgm:pt modelId="{FED3B2A4-94B8-4FE5-8CE8-F76F6FFBC4AA}" type="sibTrans" cxnId="{3F5FC258-7AAA-4C2F-9E53-435E2063081E}">
      <dgm:prSet/>
      <dgm:spPr/>
      <dgm:t>
        <a:bodyPr/>
        <a:lstStyle/>
        <a:p>
          <a:endParaRPr lang="en-US"/>
        </a:p>
      </dgm:t>
    </dgm:pt>
    <dgm:pt modelId="{25DE371A-9E50-4EBF-9450-03B0F2C6B1B6}">
      <dgm:prSet phldrT="[Text]"/>
      <dgm:spPr/>
      <dgm:t>
        <a:bodyPr/>
        <a:lstStyle/>
        <a:p>
          <a:r>
            <a:rPr lang="en-US" dirty="0" smtClean="0"/>
            <a:t>functional genomics, proteomics and comparative genomics</a:t>
          </a:r>
          <a:endParaRPr lang="en-US" dirty="0"/>
        </a:p>
      </dgm:t>
    </dgm:pt>
    <dgm:pt modelId="{9E6C3920-9823-4963-9B98-D0BD0FA7DB89}" type="parTrans" cxnId="{91871321-55C3-45F4-BFEE-FA3031A30C7D}">
      <dgm:prSet/>
      <dgm:spPr/>
      <dgm:t>
        <a:bodyPr/>
        <a:lstStyle/>
        <a:p>
          <a:endParaRPr lang="en-US"/>
        </a:p>
      </dgm:t>
    </dgm:pt>
    <dgm:pt modelId="{B0190805-5CAE-4471-9524-7A548AC1DC1D}" type="sibTrans" cxnId="{91871321-55C3-45F4-BFEE-FA3031A30C7D}">
      <dgm:prSet/>
      <dgm:spPr/>
      <dgm:t>
        <a:bodyPr/>
        <a:lstStyle/>
        <a:p>
          <a:endParaRPr lang="en-US"/>
        </a:p>
      </dgm:t>
    </dgm:pt>
    <dgm:pt modelId="{480983B1-2F49-46A4-B6F3-FA834679F6B8}">
      <dgm:prSet phldrT="[Text]"/>
      <dgm:spPr/>
      <dgm:t>
        <a:bodyPr/>
        <a:lstStyle/>
        <a:p>
          <a:r>
            <a:rPr lang="en-US" dirty="0" smtClean="0"/>
            <a:t>Tissue, </a:t>
          </a:r>
          <a:r>
            <a:rPr lang="en-US" dirty="0" err="1" smtClean="0"/>
            <a:t>pleiotropy</a:t>
          </a:r>
          <a:r>
            <a:rPr lang="en-US" dirty="0" smtClean="0"/>
            <a:t> of gene</a:t>
          </a:r>
          <a:endParaRPr lang="en-US" dirty="0"/>
        </a:p>
      </dgm:t>
    </dgm:pt>
    <dgm:pt modelId="{AEE2C78D-0EFD-41B6-88C1-E77A79E29EBC}" type="sibTrans" cxnId="{C1920393-577F-45EE-BB4A-F4447B387E71}">
      <dgm:prSet/>
      <dgm:spPr/>
      <dgm:t>
        <a:bodyPr/>
        <a:lstStyle/>
        <a:p>
          <a:endParaRPr lang="en-US"/>
        </a:p>
      </dgm:t>
    </dgm:pt>
    <dgm:pt modelId="{70B03EF0-9C76-4CFA-8826-ECC0E1C1A47F}" type="parTrans" cxnId="{C1920393-577F-45EE-BB4A-F4447B387E71}">
      <dgm:prSet/>
      <dgm:spPr/>
      <dgm:t>
        <a:bodyPr/>
        <a:lstStyle/>
        <a:p>
          <a:endParaRPr lang="en-US"/>
        </a:p>
      </dgm:t>
    </dgm:pt>
    <dgm:pt modelId="{89AEB95E-13C4-4256-B8E7-CB773D21EEFA}" type="pres">
      <dgm:prSet presAssocID="{51D96560-64EC-4E90-91B8-271D252403B4}" presName="diagram" presStyleCnt="0">
        <dgm:presLayoutVars>
          <dgm:dir/>
          <dgm:resizeHandles val="exact"/>
        </dgm:presLayoutVars>
      </dgm:prSet>
      <dgm:spPr/>
    </dgm:pt>
    <dgm:pt modelId="{B60442E8-6A2A-4176-BE39-8BD7EFF8ABB0}" type="pres">
      <dgm:prSet presAssocID="{E9A4A938-9F22-4974-906F-113BBC36BD93}" presName="node" presStyleLbl="node1" presStyleIdx="0" presStyleCnt="5" custLinFactNeighborX="45487" custLinFactNeighborY="32671">
        <dgm:presLayoutVars>
          <dgm:bulletEnabled val="1"/>
        </dgm:presLayoutVars>
      </dgm:prSet>
      <dgm:spPr/>
    </dgm:pt>
    <dgm:pt modelId="{CD71054D-306E-4A2E-A0B7-D2CA9CD82CCB}" type="pres">
      <dgm:prSet presAssocID="{26E84A77-0CBD-41E2-9C60-F46F3F4B69B8}" presName="sibTrans" presStyleLbl="sibTrans2D1" presStyleIdx="0" presStyleCnt="4"/>
      <dgm:spPr/>
    </dgm:pt>
    <dgm:pt modelId="{67A1A9D7-FCCF-4096-A36B-2298714A853D}" type="pres">
      <dgm:prSet presAssocID="{26E84A77-0CBD-41E2-9C60-F46F3F4B69B8}" presName="connectorText" presStyleLbl="sibTrans2D1" presStyleIdx="0" presStyleCnt="4"/>
      <dgm:spPr/>
    </dgm:pt>
    <dgm:pt modelId="{AA23645C-505C-46C5-A284-C1D3C60AB399}" type="pres">
      <dgm:prSet presAssocID="{704B1B72-316C-40C2-AD87-DD3483502DA3}" presName="node" presStyleLbl="node1" presStyleIdx="1" presStyleCnt="5" custLinFactNeighborX="-16970" custLinFactNeighborY="-49572">
        <dgm:presLayoutVars>
          <dgm:bulletEnabled val="1"/>
        </dgm:presLayoutVars>
      </dgm:prSet>
      <dgm:spPr/>
      <dgm:t>
        <a:bodyPr/>
        <a:lstStyle/>
        <a:p>
          <a:endParaRPr lang="en-US"/>
        </a:p>
      </dgm:t>
    </dgm:pt>
    <dgm:pt modelId="{6ADDB59B-27CC-4DA4-8A2E-010FCAD67188}" type="pres">
      <dgm:prSet presAssocID="{8F122E3C-FDA1-4072-BF0D-2CA6329607D4}" presName="sibTrans" presStyleLbl="sibTrans2D1" presStyleIdx="1" presStyleCnt="4"/>
      <dgm:spPr/>
    </dgm:pt>
    <dgm:pt modelId="{494F95E1-DF23-4B1D-AEBE-964DEB0296E8}" type="pres">
      <dgm:prSet presAssocID="{8F122E3C-FDA1-4072-BF0D-2CA6329607D4}" presName="connectorText" presStyleLbl="sibTrans2D1" presStyleIdx="1" presStyleCnt="4"/>
      <dgm:spPr/>
    </dgm:pt>
    <dgm:pt modelId="{92C05619-87C8-434B-8747-C5B4B6624E62}" type="pres">
      <dgm:prSet presAssocID="{DE1DD65F-BBD5-46B0-8A59-1758372DBDD1}" presName="node" presStyleLbl="node1" presStyleIdx="2" presStyleCnt="5" custLinFactNeighborX="-5407" custLinFactNeighborY="73793">
        <dgm:presLayoutVars>
          <dgm:bulletEnabled val="1"/>
        </dgm:presLayoutVars>
      </dgm:prSet>
      <dgm:spPr/>
      <dgm:t>
        <a:bodyPr/>
        <a:lstStyle/>
        <a:p>
          <a:endParaRPr lang="en-US"/>
        </a:p>
      </dgm:t>
    </dgm:pt>
    <dgm:pt modelId="{FEEE8854-7D18-42F9-ABE9-D0B203DA7751}" type="pres">
      <dgm:prSet presAssocID="{2E1B95F5-4990-423D-9645-01B2CD42E080}" presName="sibTrans" presStyleLbl="sibTrans2D1" presStyleIdx="2" presStyleCnt="4"/>
      <dgm:spPr/>
    </dgm:pt>
    <dgm:pt modelId="{E9E868F1-4DF3-4CE5-956F-BDCB92EFEB30}" type="pres">
      <dgm:prSet presAssocID="{2E1B95F5-4990-423D-9645-01B2CD42E080}" presName="connectorText" presStyleLbl="sibTrans2D1" presStyleIdx="2" presStyleCnt="4"/>
      <dgm:spPr/>
    </dgm:pt>
    <dgm:pt modelId="{F66F82BC-F41E-44EF-8F9E-F902846A9801}" type="pres">
      <dgm:prSet presAssocID="{712CDC9D-2312-4FD8-8929-0F3C3E79A6FE}" presName="node" presStyleLbl="node1" presStyleIdx="3" presStyleCnt="5" custLinFactNeighborX="-79426" custLinFactNeighborY="89103">
        <dgm:presLayoutVars>
          <dgm:bulletEnabled val="1"/>
        </dgm:presLayoutVars>
      </dgm:prSet>
      <dgm:spPr/>
      <dgm:t>
        <a:bodyPr/>
        <a:lstStyle/>
        <a:p>
          <a:endParaRPr lang="en-US"/>
        </a:p>
      </dgm:t>
    </dgm:pt>
    <dgm:pt modelId="{7C058559-4A85-40C4-8278-506C90D07129}" type="pres">
      <dgm:prSet presAssocID="{351587A7-0723-4009-8C5E-D855EDE94C57}" presName="sibTrans" presStyleLbl="sibTrans2D1" presStyleIdx="3" presStyleCnt="4"/>
      <dgm:spPr/>
    </dgm:pt>
    <dgm:pt modelId="{39DE7311-98F1-4F06-A6CC-991936DF9B4C}" type="pres">
      <dgm:prSet presAssocID="{351587A7-0723-4009-8C5E-D855EDE94C57}" presName="connectorText" presStyleLbl="sibTrans2D1" presStyleIdx="3" presStyleCnt="4"/>
      <dgm:spPr/>
    </dgm:pt>
    <dgm:pt modelId="{F73AA2A5-466D-48E9-BA9B-D7BDE05467E2}" type="pres">
      <dgm:prSet presAssocID="{94093574-C3C9-48DA-8A2F-5D7CD4F74BFC}" presName="node" presStyleLbl="node1" presStyleIdx="4" presStyleCnt="5" custLinFactNeighborX="-90989" custLinFactNeighborY="6993">
        <dgm:presLayoutVars>
          <dgm:bulletEnabled val="1"/>
        </dgm:presLayoutVars>
      </dgm:prSet>
      <dgm:spPr/>
      <dgm:t>
        <a:bodyPr/>
        <a:lstStyle/>
        <a:p>
          <a:endParaRPr lang="en-US"/>
        </a:p>
      </dgm:t>
    </dgm:pt>
  </dgm:ptLst>
  <dgm:cxnLst>
    <dgm:cxn modelId="{91871321-55C3-45F4-BFEE-FA3031A30C7D}" srcId="{704B1B72-316C-40C2-AD87-DD3483502DA3}" destId="{25DE371A-9E50-4EBF-9450-03B0F2C6B1B6}" srcOrd="0" destOrd="0" parTransId="{9E6C3920-9823-4963-9B98-D0BD0FA7DB89}" sibTransId="{B0190805-5CAE-4471-9524-7A548AC1DC1D}"/>
    <dgm:cxn modelId="{DB6357BA-046E-448E-8606-74997AD116A6}" srcId="{51D96560-64EC-4E90-91B8-271D252403B4}" destId="{E9A4A938-9F22-4974-906F-113BBC36BD93}" srcOrd="0" destOrd="0" parTransId="{671ED249-C01B-44B9-B556-5273840E3BB4}" sibTransId="{26E84A77-0CBD-41E2-9C60-F46F3F4B69B8}"/>
    <dgm:cxn modelId="{0F59E1B5-7541-4EE0-AA32-CAEC0DAADE79}" type="presOf" srcId="{B2DDDD15-0FCC-43E0-8097-857A732C4879}" destId="{F73AA2A5-466D-48E9-BA9B-D7BDE05467E2}" srcOrd="0" destOrd="1" presId="urn:microsoft.com/office/officeart/2005/8/layout/process5"/>
    <dgm:cxn modelId="{96084B37-FF31-42F6-AC8A-B20FF7B013B4}" type="presOf" srcId="{DE1DD65F-BBD5-46B0-8A59-1758372DBDD1}" destId="{92C05619-87C8-434B-8747-C5B4B6624E62}" srcOrd="0" destOrd="0" presId="urn:microsoft.com/office/officeart/2005/8/layout/process5"/>
    <dgm:cxn modelId="{63DFE336-1C88-4028-B732-BAD8ED5E8361}" type="presOf" srcId="{51D96560-64EC-4E90-91B8-271D252403B4}" destId="{89AEB95E-13C4-4256-B8E7-CB773D21EEFA}" srcOrd="0" destOrd="0" presId="urn:microsoft.com/office/officeart/2005/8/layout/process5"/>
    <dgm:cxn modelId="{B2929130-AF6B-4A80-9630-DAE4A5BD1C8C}" type="presOf" srcId="{26E84A77-0CBD-41E2-9C60-F46F3F4B69B8}" destId="{67A1A9D7-FCCF-4096-A36B-2298714A853D}" srcOrd="1" destOrd="0" presId="urn:microsoft.com/office/officeart/2005/8/layout/process5"/>
    <dgm:cxn modelId="{CE124F6F-465C-4F0F-BDE7-12B74D7C9946}" srcId="{51D96560-64EC-4E90-91B8-271D252403B4}" destId="{712CDC9D-2312-4FD8-8929-0F3C3E79A6FE}" srcOrd="3" destOrd="0" parTransId="{E80303B1-ABCA-4B1E-8CEE-EAF0CDC76AA4}" sibTransId="{351587A7-0723-4009-8C5E-D855EDE94C57}"/>
    <dgm:cxn modelId="{EBA32107-5B58-4040-9CD5-38F7033A460B}" type="presOf" srcId="{351587A7-0723-4009-8C5E-D855EDE94C57}" destId="{7C058559-4A85-40C4-8278-506C90D07129}" srcOrd="0" destOrd="0" presId="urn:microsoft.com/office/officeart/2005/8/layout/process5"/>
    <dgm:cxn modelId="{E5838796-1FDB-42E1-9CB3-A2E372CA2D1B}" type="presOf" srcId="{8F122E3C-FDA1-4072-BF0D-2CA6329607D4}" destId="{6ADDB59B-27CC-4DA4-8A2E-010FCAD67188}" srcOrd="0" destOrd="0" presId="urn:microsoft.com/office/officeart/2005/8/layout/process5"/>
    <dgm:cxn modelId="{1005BAE1-46F5-4E76-A244-7BE385FEBB5E}" type="presOf" srcId="{94093574-C3C9-48DA-8A2F-5D7CD4F74BFC}" destId="{F73AA2A5-466D-48E9-BA9B-D7BDE05467E2}" srcOrd="0" destOrd="0" presId="urn:microsoft.com/office/officeart/2005/8/layout/process5"/>
    <dgm:cxn modelId="{C1920393-577F-45EE-BB4A-F4447B387E71}" srcId="{712CDC9D-2312-4FD8-8929-0F3C3E79A6FE}" destId="{480983B1-2F49-46A4-B6F3-FA834679F6B8}" srcOrd="0" destOrd="0" parTransId="{70B03EF0-9C76-4CFA-8826-ECC0E1C1A47F}" sibTransId="{AEE2C78D-0EFD-41B6-88C1-E77A79E29EBC}"/>
    <dgm:cxn modelId="{3F5FC258-7AAA-4C2F-9E53-435E2063081E}" srcId="{94093574-C3C9-48DA-8A2F-5D7CD4F74BFC}" destId="{B2DDDD15-0FCC-43E0-8097-857A732C4879}" srcOrd="0" destOrd="0" parTransId="{BC54A634-6A5C-4BAC-A61B-49CBAC8F7AE2}" sibTransId="{FED3B2A4-94B8-4FE5-8CE8-F76F6FFBC4AA}"/>
    <dgm:cxn modelId="{31398918-9772-467C-B7B0-E91625A65861}" srcId="{51D96560-64EC-4E90-91B8-271D252403B4}" destId="{94093574-C3C9-48DA-8A2F-5D7CD4F74BFC}" srcOrd="4" destOrd="0" parTransId="{089AE046-B595-40C5-BA1B-F60157CFEB1D}" sibTransId="{D9FA00A4-77B1-4E5D-91AB-550FCA833658}"/>
    <dgm:cxn modelId="{9F0A6A21-C00E-4482-9703-0F746BFACA89}" type="presOf" srcId="{25DE371A-9E50-4EBF-9450-03B0F2C6B1B6}" destId="{AA23645C-505C-46C5-A284-C1D3C60AB399}" srcOrd="0" destOrd="1" presId="urn:microsoft.com/office/officeart/2005/8/layout/process5"/>
    <dgm:cxn modelId="{95DBB289-D13E-48BB-AC7C-2D6F6827C8EC}" type="presOf" srcId="{712CDC9D-2312-4FD8-8929-0F3C3E79A6FE}" destId="{F66F82BC-F41E-44EF-8F9E-F902846A9801}" srcOrd="0" destOrd="0" presId="urn:microsoft.com/office/officeart/2005/8/layout/process5"/>
    <dgm:cxn modelId="{14A6AE18-52B4-41DE-A626-CF48CAB7918A}" type="presOf" srcId="{2E1B95F5-4990-423D-9645-01B2CD42E080}" destId="{E9E868F1-4DF3-4CE5-956F-BDCB92EFEB30}" srcOrd="1" destOrd="0" presId="urn:microsoft.com/office/officeart/2005/8/layout/process5"/>
    <dgm:cxn modelId="{DBB450AF-5C37-4650-9FAA-62CA9A46CB52}" srcId="{51D96560-64EC-4E90-91B8-271D252403B4}" destId="{DE1DD65F-BBD5-46B0-8A59-1758372DBDD1}" srcOrd="2" destOrd="0" parTransId="{1A094376-B806-493A-B675-4749A4E5ED74}" sibTransId="{2E1B95F5-4990-423D-9645-01B2CD42E080}"/>
    <dgm:cxn modelId="{CE688204-2F13-420A-9232-72E4BA378ED8}" type="presOf" srcId="{704B1B72-316C-40C2-AD87-DD3483502DA3}" destId="{AA23645C-505C-46C5-A284-C1D3C60AB399}" srcOrd="0" destOrd="0" presId="urn:microsoft.com/office/officeart/2005/8/layout/process5"/>
    <dgm:cxn modelId="{6694AF79-471A-4038-8A07-2DA200AFACB6}" type="presOf" srcId="{26E84A77-0CBD-41E2-9C60-F46F3F4B69B8}" destId="{CD71054D-306E-4A2E-A0B7-D2CA9CD82CCB}" srcOrd="0" destOrd="0" presId="urn:microsoft.com/office/officeart/2005/8/layout/process5"/>
    <dgm:cxn modelId="{3AEF88EE-8782-485D-A2F6-0B8E8CA9D446}" srcId="{51D96560-64EC-4E90-91B8-271D252403B4}" destId="{704B1B72-316C-40C2-AD87-DD3483502DA3}" srcOrd="1" destOrd="0" parTransId="{DD7DCE10-BBC3-4C88-9F6B-84AC36DDF11E}" sibTransId="{8F122E3C-FDA1-4072-BF0D-2CA6329607D4}"/>
    <dgm:cxn modelId="{36F9B6B6-2CA1-4964-A433-E2D8393B5821}" type="presOf" srcId="{480983B1-2F49-46A4-B6F3-FA834679F6B8}" destId="{F66F82BC-F41E-44EF-8F9E-F902846A9801}" srcOrd="0" destOrd="1" presId="urn:microsoft.com/office/officeart/2005/8/layout/process5"/>
    <dgm:cxn modelId="{C20FC323-BB90-4A9C-823A-9F8E43DD78B1}" type="presOf" srcId="{E9A4A938-9F22-4974-906F-113BBC36BD93}" destId="{B60442E8-6A2A-4176-BE39-8BD7EFF8ABB0}" srcOrd="0" destOrd="0" presId="urn:microsoft.com/office/officeart/2005/8/layout/process5"/>
    <dgm:cxn modelId="{92911CAC-47F3-4755-A45A-D2027B4403CB}" type="presOf" srcId="{351587A7-0723-4009-8C5E-D855EDE94C57}" destId="{39DE7311-98F1-4F06-A6CC-991936DF9B4C}" srcOrd="1" destOrd="0" presId="urn:microsoft.com/office/officeart/2005/8/layout/process5"/>
    <dgm:cxn modelId="{4166B0D3-0F6A-4CCA-AA15-A1BE028FDD72}" type="presOf" srcId="{8F122E3C-FDA1-4072-BF0D-2CA6329607D4}" destId="{494F95E1-DF23-4B1D-AEBE-964DEB0296E8}" srcOrd="1" destOrd="0" presId="urn:microsoft.com/office/officeart/2005/8/layout/process5"/>
    <dgm:cxn modelId="{DAC4DCFA-A014-4A35-839D-17901A01B3DB}" type="presOf" srcId="{2E1B95F5-4990-423D-9645-01B2CD42E080}" destId="{FEEE8854-7D18-42F9-ABE9-D0B203DA7751}" srcOrd="0" destOrd="0" presId="urn:microsoft.com/office/officeart/2005/8/layout/process5"/>
    <dgm:cxn modelId="{B064FCA7-9246-4228-A128-4C6FDAE80326}" type="presParOf" srcId="{89AEB95E-13C4-4256-B8E7-CB773D21EEFA}" destId="{B60442E8-6A2A-4176-BE39-8BD7EFF8ABB0}" srcOrd="0" destOrd="0" presId="urn:microsoft.com/office/officeart/2005/8/layout/process5"/>
    <dgm:cxn modelId="{3A28A7A1-9E83-452C-AE00-AB37E3618A79}" type="presParOf" srcId="{89AEB95E-13C4-4256-B8E7-CB773D21EEFA}" destId="{CD71054D-306E-4A2E-A0B7-D2CA9CD82CCB}" srcOrd="1" destOrd="0" presId="urn:microsoft.com/office/officeart/2005/8/layout/process5"/>
    <dgm:cxn modelId="{2E8688E5-CE71-4A07-92B4-B87B864813A7}" type="presParOf" srcId="{CD71054D-306E-4A2E-A0B7-D2CA9CD82CCB}" destId="{67A1A9D7-FCCF-4096-A36B-2298714A853D}" srcOrd="0" destOrd="0" presId="urn:microsoft.com/office/officeart/2005/8/layout/process5"/>
    <dgm:cxn modelId="{06E2CE28-6F5A-4240-B510-7A7BBCB29C7F}" type="presParOf" srcId="{89AEB95E-13C4-4256-B8E7-CB773D21EEFA}" destId="{AA23645C-505C-46C5-A284-C1D3C60AB399}" srcOrd="2" destOrd="0" presId="urn:microsoft.com/office/officeart/2005/8/layout/process5"/>
    <dgm:cxn modelId="{0E397CF1-731B-4DEF-98FE-20F158CEC788}" type="presParOf" srcId="{89AEB95E-13C4-4256-B8E7-CB773D21EEFA}" destId="{6ADDB59B-27CC-4DA4-8A2E-010FCAD67188}" srcOrd="3" destOrd="0" presId="urn:microsoft.com/office/officeart/2005/8/layout/process5"/>
    <dgm:cxn modelId="{AC7134AC-BCD3-426A-9D98-61925B3FF51B}" type="presParOf" srcId="{6ADDB59B-27CC-4DA4-8A2E-010FCAD67188}" destId="{494F95E1-DF23-4B1D-AEBE-964DEB0296E8}" srcOrd="0" destOrd="0" presId="urn:microsoft.com/office/officeart/2005/8/layout/process5"/>
    <dgm:cxn modelId="{B8C1ADED-3C3E-4723-B002-6DDDCFB7F892}" type="presParOf" srcId="{89AEB95E-13C4-4256-B8E7-CB773D21EEFA}" destId="{92C05619-87C8-434B-8747-C5B4B6624E62}" srcOrd="4" destOrd="0" presId="urn:microsoft.com/office/officeart/2005/8/layout/process5"/>
    <dgm:cxn modelId="{13184740-2FE3-47A7-8D5B-AD81514BDF3C}" type="presParOf" srcId="{89AEB95E-13C4-4256-B8E7-CB773D21EEFA}" destId="{FEEE8854-7D18-42F9-ABE9-D0B203DA7751}" srcOrd="5" destOrd="0" presId="urn:microsoft.com/office/officeart/2005/8/layout/process5"/>
    <dgm:cxn modelId="{D10AFD81-C91F-45B7-B70C-3788F1FF8419}" type="presParOf" srcId="{FEEE8854-7D18-42F9-ABE9-D0B203DA7751}" destId="{E9E868F1-4DF3-4CE5-956F-BDCB92EFEB30}" srcOrd="0" destOrd="0" presId="urn:microsoft.com/office/officeart/2005/8/layout/process5"/>
    <dgm:cxn modelId="{51B4FC32-3E2B-484A-96F5-5F4642B9B79E}" type="presParOf" srcId="{89AEB95E-13C4-4256-B8E7-CB773D21EEFA}" destId="{F66F82BC-F41E-44EF-8F9E-F902846A9801}" srcOrd="6" destOrd="0" presId="urn:microsoft.com/office/officeart/2005/8/layout/process5"/>
    <dgm:cxn modelId="{6815D088-29B6-4AF9-903D-F83B6D91E514}" type="presParOf" srcId="{89AEB95E-13C4-4256-B8E7-CB773D21EEFA}" destId="{7C058559-4A85-40C4-8278-506C90D07129}" srcOrd="7" destOrd="0" presId="urn:microsoft.com/office/officeart/2005/8/layout/process5"/>
    <dgm:cxn modelId="{83DE5CFA-437D-432B-A2CC-E06A77E5AB5A}" type="presParOf" srcId="{7C058559-4A85-40C4-8278-506C90D07129}" destId="{39DE7311-98F1-4F06-A6CC-991936DF9B4C}" srcOrd="0" destOrd="0" presId="urn:microsoft.com/office/officeart/2005/8/layout/process5"/>
    <dgm:cxn modelId="{A306BC7E-49E2-4632-A9E6-2CE5DC929FF4}" type="presParOf" srcId="{89AEB95E-13C4-4256-B8E7-CB773D21EEFA}" destId="{F73AA2A5-466D-48E9-BA9B-D7BDE05467E2}" srcOrd="8" destOrd="0" presId="urn:microsoft.com/office/officeart/2005/8/layout/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226A12-2439-4621-9944-14E686046DE2}" type="datetimeFigureOut">
              <a:rPr lang="en-US" smtClean="0"/>
              <a:t>6/4/2008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5E1B2C-FD74-4E4B-B7E8-C9A716DEAFC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network extends considerably beyond previously described associations: 83,946 links in the core network (74%) neither derive from literature-mined relationships nor overlap with known Gene Ontology pathway relationships. </a:t>
            </a:r>
            <a:endParaRPr lang="en-US" dirty="0"/>
          </a:p>
        </p:txBody>
      </p:sp>
      <p:sp>
        <p:nvSpPr>
          <p:cNvPr id="4" name="Slide Number Placeholder 3"/>
          <p:cNvSpPr>
            <a:spLocks noGrp="1"/>
          </p:cNvSpPr>
          <p:nvPr>
            <p:ph type="sldNum" sz="quarter" idx="10"/>
          </p:nvPr>
        </p:nvSpPr>
        <p:spPr/>
        <p:txBody>
          <a:bodyPr/>
          <a:lstStyle/>
          <a:p>
            <a:fld id="{A15E1B2C-FD74-4E4B-B7E8-C9A716DEAFCC}" type="slidenum">
              <a:rPr lang="en-US" smtClean="0"/>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 linked by core links, 6 dashed (non-core). But</a:t>
            </a:r>
            <a:r>
              <a:rPr lang="en-US" baseline="0" dirty="0" smtClean="0"/>
              <a:t> how strong these links are? 20 time, 5 time, still low. </a:t>
            </a:r>
            <a:endParaRPr lang="en-US" dirty="0"/>
          </a:p>
        </p:txBody>
      </p:sp>
      <p:sp>
        <p:nvSpPr>
          <p:cNvPr id="4" name="Slide Number Placeholder 3"/>
          <p:cNvSpPr>
            <a:spLocks noGrp="1"/>
          </p:cNvSpPr>
          <p:nvPr>
            <p:ph type="sldNum" sz="quarter" idx="10"/>
          </p:nvPr>
        </p:nvSpPr>
        <p:spPr/>
        <p:txBody>
          <a:bodyPr/>
          <a:lstStyle/>
          <a:p>
            <a:fld id="{A15E1B2C-FD74-4E4B-B7E8-C9A716DEAFCC}" type="slidenum">
              <a:rPr lang="en-US" smtClean="0"/>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it bad or good?</a:t>
            </a:r>
            <a:r>
              <a:rPr lang="en-US" baseline="0" dirty="0" smtClean="0"/>
              <a:t> Two modules are only linked by 3 links. </a:t>
            </a:r>
            <a:endParaRPr lang="en-US" dirty="0"/>
          </a:p>
        </p:txBody>
      </p:sp>
      <p:sp>
        <p:nvSpPr>
          <p:cNvPr id="4" name="Slide Number Placeholder 3"/>
          <p:cNvSpPr>
            <a:spLocks noGrp="1"/>
          </p:cNvSpPr>
          <p:nvPr>
            <p:ph type="sldNum" sz="quarter" idx="10"/>
          </p:nvPr>
        </p:nvSpPr>
        <p:spPr/>
        <p:txBody>
          <a:bodyPr/>
          <a:lstStyle/>
          <a:p>
            <a:fld id="{A15E1B2C-FD74-4E4B-B7E8-C9A716DEAFCC}" type="slidenum">
              <a:rPr lang="en-US" smtClean="0"/>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Submit a group of</a:t>
            </a:r>
            <a:r>
              <a:rPr lang="en-US" baseline="0" dirty="0" smtClean="0"/>
              <a:t> mutated genes in a cancer individual, compare the </a:t>
            </a:r>
            <a:r>
              <a:rPr lang="en-US" baseline="0" smtClean="0"/>
              <a:t>network between individuals. </a:t>
            </a:r>
            <a:endParaRPr lang="en-US" dirty="0"/>
          </a:p>
        </p:txBody>
      </p:sp>
      <p:sp>
        <p:nvSpPr>
          <p:cNvPr id="4" name="Slide Number Placeholder 3"/>
          <p:cNvSpPr>
            <a:spLocks noGrp="1"/>
          </p:cNvSpPr>
          <p:nvPr>
            <p:ph type="sldNum" sz="quarter" idx="10"/>
          </p:nvPr>
        </p:nvSpPr>
        <p:spPr/>
        <p:txBody>
          <a:bodyPr/>
          <a:lstStyle/>
          <a:p>
            <a:fld id="{A15E1B2C-FD74-4E4B-B7E8-C9A716DEAFCC}" type="slidenum">
              <a:rPr lang="en-US" smtClean="0"/>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Supplementary</a:t>
            </a:r>
            <a:r>
              <a:rPr lang="en-US" baseline="0" dirty="0" smtClean="0"/>
              <a:t> page 6</a:t>
            </a:r>
            <a:endParaRPr lang="en-US" dirty="0"/>
          </a:p>
        </p:txBody>
      </p:sp>
      <p:sp>
        <p:nvSpPr>
          <p:cNvPr id="4" name="Slide Number Placeholder 3"/>
          <p:cNvSpPr>
            <a:spLocks noGrp="1"/>
          </p:cNvSpPr>
          <p:nvPr>
            <p:ph type="sldNum" sz="quarter" idx="10"/>
          </p:nvPr>
        </p:nvSpPr>
        <p:spPr/>
        <p:txBody>
          <a:bodyPr/>
          <a:lstStyle/>
          <a:p>
            <a:fld id="{A15E1B2C-FD74-4E4B-B7E8-C9A716DEAFCC}" type="slidenum">
              <a:rPr lang="en-US" smtClean="0"/>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Unlike cross validation, which uses sampling without replacement for constructing test and training datasets, 0.632 bootstrapping employs sampling with replacement, constructing the training set from data sampled with replacement and the test set from the remaining data that weren’t sampled.</a:t>
            </a:r>
            <a:endParaRPr lang="en-US" dirty="0"/>
          </a:p>
        </p:txBody>
      </p:sp>
      <p:sp>
        <p:nvSpPr>
          <p:cNvPr id="4" name="Slide Number Placeholder 3"/>
          <p:cNvSpPr>
            <a:spLocks noGrp="1"/>
          </p:cNvSpPr>
          <p:nvPr>
            <p:ph type="sldNum" sz="quarter" idx="10"/>
          </p:nvPr>
        </p:nvSpPr>
        <p:spPr/>
        <p:txBody>
          <a:bodyPr/>
          <a:lstStyle/>
          <a:p>
            <a:fld id="{A15E1B2C-FD74-4E4B-B7E8-C9A716DEAFCC}" type="slidenum">
              <a:rPr lang="en-US" smtClean="0"/>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For data sets accompanied by intrinsic scores that are continuous (e.g., correlation</a:t>
            </a:r>
          </a:p>
          <a:p>
            <a:r>
              <a:rPr lang="en-US" sz="1200" kern="1200" baseline="0" dirty="0" smtClean="0">
                <a:solidFill>
                  <a:schemeClr val="tx1"/>
                </a:solidFill>
                <a:latin typeface="+mn-lt"/>
                <a:ea typeface="+mn-ea"/>
                <a:cs typeface="+mn-cs"/>
              </a:rPr>
              <a:t>coefficients between pairs of gene expression vectors), we ranked gene pairs by the</a:t>
            </a:r>
          </a:p>
          <a:p>
            <a:r>
              <a:rPr lang="en-US" sz="1200" kern="1200" baseline="0" dirty="0" smtClean="0">
                <a:solidFill>
                  <a:schemeClr val="tx1"/>
                </a:solidFill>
                <a:latin typeface="+mn-lt"/>
                <a:ea typeface="+mn-ea"/>
                <a:cs typeface="+mn-cs"/>
              </a:rPr>
              <a:t>scores and calculated log likelihood scores for bins of equal numbers of gene pairs.</a:t>
            </a:r>
          </a:p>
          <a:p>
            <a:r>
              <a:rPr lang="en-US" sz="1200" kern="1200" baseline="0" dirty="0" smtClean="0">
                <a:solidFill>
                  <a:schemeClr val="tx1"/>
                </a:solidFill>
                <a:latin typeface="+mn-lt"/>
                <a:ea typeface="+mn-ea"/>
                <a:cs typeface="+mn-cs"/>
              </a:rPr>
              <a:t>Those </a:t>
            </a:r>
            <a:r>
              <a:rPr lang="en-US" sz="1200" i="1" kern="1200" baseline="0" dirty="0" smtClean="0">
                <a:solidFill>
                  <a:schemeClr val="tx1"/>
                </a:solidFill>
                <a:latin typeface="+mn-lt"/>
                <a:ea typeface="+mn-ea"/>
                <a:cs typeface="+mn-cs"/>
              </a:rPr>
              <a:t>LLSs and the corresponding mean of the data intrinsic scores for each bin were</a:t>
            </a:r>
          </a:p>
          <a:p>
            <a:r>
              <a:rPr lang="en-US" sz="1200" kern="1200" baseline="0" dirty="0" smtClean="0">
                <a:solidFill>
                  <a:schemeClr val="tx1"/>
                </a:solidFill>
                <a:latin typeface="+mn-lt"/>
                <a:ea typeface="+mn-ea"/>
                <a:cs typeface="+mn-cs"/>
              </a:rPr>
              <a:t>used to derive regression models mapping the data intrinsic scores to </a:t>
            </a:r>
            <a:r>
              <a:rPr lang="en-US" sz="1200" i="1" kern="1200" baseline="0" dirty="0" smtClean="0">
                <a:solidFill>
                  <a:schemeClr val="tx1"/>
                </a:solidFill>
                <a:latin typeface="+mn-lt"/>
                <a:ea typeface="+mn-ea"/>
                <a:cs typeface="+mn-cs"/>
              </a:rPr>
              <a:t>LLS scores, in this</a:t>
            </a:r>
          </a:p>
          <a:p>
            <a:r>
              <a:rPr lang="en-US" sz="1200" kern="1200" baseline="0" dirty="0" smtClean="0">
                <a:solidFill>
                  <a:schemeClr val="tx1"/>
                </a:solidFill>
                <a:latin typeface="+mn-lt"/>
                <a:ea typeface="+mn-ea"/>
                <a:cs typeface="+mn-cs"/>
              </a:rPr>
              <a:t>manner generating </a:t>
            </a:r>
            <a:r>
              <a:rPr lang="en-US" sz="1200" i="1" kern="1200" baseline="0" dirty="0" smtClean="0">
                <a:solidFill>
                  <a:schemeClr val="tx1"/>
                </a:solidFill>
                <a:latin typeface="+mn-lt"/>
                <a:ea typeface="+mn-ea"/>
                <a:cs typeface="+mn-cs"/>
              </a:rPr>
              <a:t>LLS scores for both annotated and </a:t>
            </a:r>
            <a:r>
              <a:rPr lang="en-US" sz="1200" i="1" kern="1200" baseline="0" dirty="0" err="1" smtClean="0">
                <a:solidFill>
                  <a:schemeClr val="tx1"/>
                </a:solidFill>
                <a:latin typeface="+mn-lt"/>
                <a:ea typeface="+mn-ea"/>
                <a:cs typeface="+mn-cs"/>
              </a:rPr>
              <a:t>unannotated</a:t>
            </a:r>
            <a:r>
              <a:rPr lang="en-US" sz="1200" i="1" kern="1200" baseline="0" dirty="0" smtClean="0">
                <a:solidFill>
                  <a:schemeClr val="tx1"/>
                </a:solidFill>
                <a:latin typeface="+mn-lt"/>
                <a:ea typeface="+mn-ea"/>
                <a:cs typeface="+mn-cs"/>
              </a:rPr>
              <a:t> gene pairs</a:t>
            </a:r>
            <a:endParaRPr lang="en-US" dirty="0"/>
          </a:p>
        </p:txBody>
      </p:sp>
      <p:sp>
        <p:nvSpPr>
          <p:cNvPr id="4" name="Slide Number Placeholder 3"/>
          <p:cNvSpPr>
            <a:spLocks noGrp="1"/>
          </p:cNvSpPr>
          <p:nvPr>
            <p:ph type="sldNum" sz="quarter" idx="10"/>
          </p:nvPr>
        </p:nvSpPr>
        <p:spPr/>
        <p:txBody>
          <a:bodyPr/>
          <a:lstStyle/>
          <a:p>
            <a:fld id="{A15E1B2C-FD74-4E4B-B7E8-C9A716DEAFCC}" type="slidenum">
              <a:rPr lang="en-US" smtClean="0"/>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Compare with </a:t>
            </a:r>
            <a:r>
              <a:rPr lang="en-US" dirty="0" err="1" smtClean="0"/>
              <a:t>Zhong</a:t>
            </a:r>
            <a:r>
              <a:rPr lang="en-US" dirty="0" smtClean="0"/>
              <a:t> &amp;</a:t>
            </a:r>
            <a:r>
              <a:rPr lang="en-US" baseline="0" dirty="0" smtClean="0"/>
              <a:t> </a:t>
            </a:r>
            <a:r>
              <a:rPr lang="en-US" baseline="0" dirty="0" err="1" smtClean="0"/>
              <a:t>sternberg</a:t>
            </a:r>
            <a:r>
              <a:rPr lang="en-US" baseline="0" dirty="0" smtClean="0"/>
              <a:t>, human </a:t>
            </a:r>
            <a:r>
              <a:rPr lang="en-US" baseline="0" dirty="0" err="1" smtClean="0"/>
              <a:t>interolog</a:t>
            </a:r>
            <a:r>
              <a:rPr lang="en-US" baseline="0" dirty="0" smtClean="0"/>
              <a:t>, co-citation, gene neighbor, </a:t>
            </a:r>
            <a:r>
              <a:rPr lang="en-US" baseline="0" dirty="0" err="1" smtClean="0"/>
              <a:t>phylogenetic</a:t>
            </a:r>
            <a:r>
              <a:rPr lang="en-US" baseline="0" dirty="0" smtClean="0"/>
              <a:t> profile, are added. </a:t>
            </a:r>
            <a:endParaRPr lang="en-US" dirty="0"/>
          </a:p>
        </p:txBody>
      </p:sp>
      <p:sp>
        <p:nvSpPr>
          <p:cNvPr id="4" name="Slide Number Placeholder 3"/>
          <p:cNvSpPr>
            <a:spLocks noGrp="1"/>
          </p:cNvSpPr>
          <p:nvPr>
            <p:ph type="sldNum" sz="quarter" idx="10"/>
          </p:nvPr>
        </p:nvSpPr>
        <p:spPr/>
        <p:txBody>
          <a:bodyPr/>
          <a:lstStyle/>
          <a:p>
            <a:fld id="{A15E1B2C-FD74-4E4B-B7E8-C9A716DEAFCC}" type="slidenum">
              <a:rPr lang="en-US" smtClean="0"/>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K3</a:t>
            </a:r>
            <a:r>
              <a:rPr lang="en-US" baseline="0" dirty="0" smtClean="0"/>
              <a:t> no </a:t>
            </a:r>
            <a:r>
              <a:rPr lang="en-US" baseline="0" dirty="0" err="1" smtClean="0"/>
              <a:t>biase</a:t>
            </a:r>
            <a:r>
              <a:rPr lang="en-US" baseline="0" dirty="0" smtClean="0"/>
              <a:t> for gene function category</a:t>
            </a:r>
            <a:endParaRPr lang="en-US" dirty="0"/>
          </a:p>
        </p:txBody>
      </p:sp>
      <p:sp>
        <p:nvSpPr>
          <p:cNvPr id="4" name="Slide Number Placeholder 3"/>
          <p:cNvSpPr>
            <a:spLocks noGrp="1"/>
          </p:cNvSpPr>
          <p:nvPr>
            <p:ph type="sldNum" sz="quarter" idx="10"/>
          </p:nvPr>
        </p:nvSpPr>
        <p:spPr/>
        <p:txBody>
          <a:bodyPr/>
          <a:lstStyle/>
          <a:p>
            <a:fld id="{A15E1B2C-FD74-4E4B-B7E8-C9A716DEAFCC}" type="slidenum">
              <a:rPr lang="en-US" smtClean="0"/>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5E1B2C-FD74-4E4B-B7E8-C9A716DEAFCC}" type="slidenum">
              <a:rPr lang="en-US" smtClean="0"/>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424456"/>
                </a:solidFill>
              </a:rPr>
              <a:t>whether we could accurately identify genes with diverse functions ascertained through previous genome-wide </a:t>
            </a:r>
            <a:r>
              <a:rPr lang="en-US" sz="1200" dirty="0" err="1" smtClean="0">
                <a:solidFill>
                  <a:srgbClr val="424456"/>
                </a:solidFill>
              </a:rPr>
              <a:t>RNAi</a:t>
            </a:r>
            <a:r>
              <a:rPr lang="en-US" sz="1200" dirty="0" smtClean="0">
                <a:solidFill>
                  <a:srgbClr val="424456"/>
                </a:solidFill>
              </a:rPr>
              <a:t> screens</a:t>
            </a:r>
            <a:endParaRPr lang="en-US" dirty="0"/>
          </a:p>
        </p:txBody>
      </p:sp>
      <p:sp>
        <p:nvSpPr>
          <p:cNvPr id="4" name="Slide Number Placeholder 3"/>
          <p:cNvSpPr>
            <a:spLocks noGrp="1"/>
          </p:cNvSpPr>
          <p:nvPr>
            <p:ph type="sldNum" sz="quarter" idx="10"/>
          </p:nvPr>
        </p:nvSpPr>
        <p:spPr/>
        <p:txBody>
          <a:bodyPr/>
          <a:lstStyle/>
          <a:p>
            <a:fld id="{A15E1B2C-FD74-4E4B-B7E8-C9A716DEAFCC}" type="slidenum">
              <a:rPr lang="en-US" smtClean="0"/>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Rank is the variable to generate different</a:t>
            </a:r>
            <a:r>
              <a:rPr lang="en-US" baseline="0" dirty="0" smtClean="0"/>
              <a:t> TP(Y), FP(X) ROC curve.</a:t>
            </a:r>
            <a:endParaRPr lang="en-US" dirty="0"/>
          </a:p>
        </p:txBody>
      </p:sp>
      <p:sp>
        <p:nvSpPr>
          <p:cNvPr id="4" name="Slide Number Placeholder 3"/>
          <p:cNvSpPr>
            <a:spLocks noGrp="1"/>
          </p:cNvSpPr>
          <p:nvPr>
            <p:ph type="sldNum" sz="quarter" idx="10"/>
          </p:nvPr>
        </p:nvSpPr>
        <p:spPr/>
        <p:txBody>
          <a:bodyPr/>
          <a:lstStyle/>
          <a:p>
            <a:fld id="{A15E1B2C-FD74-4E4B-B7E8-C9A716DEAFCC}" type="slidenum">
              <a:rPr lang="en-US" smtClean="0"/>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EFEE0F56-62D4-457C-8053-E190292620FA}" type="datetimeFigureOut">
              <a:rPr lang="en-US" smtClean="0"/>
              <a:t>6/3/2008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15941C5-A123-42DA-BCD8-D9A0172922E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EE0F56-62D4-457C-8053-E190292620FA}" type="datetimeFigureOut">
              <a:rPr lang="en-US" smtClean="0"/>
              <a:t>6/3/2008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941C5-A123-42DA-BCD8-D9A0172922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EE0F56-62D4-457C-8053-E190292620FA}" type="datetimeFigureOut">
              <a:rPr lang="en-US" smtClean="0"/>
              <a:t>6/3/2008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941C5-A123-42DA-BCD8-D9A0172922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EE0F56-62D4-457C-8053-E190292620FA}" type="datetimeFigureOut">
              <a:rPr lang="en-US" smtClean="0"/>
              <a:t>6/3/2008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941C5-A123-42DA-BCD8-D9A0172922E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FEE0F56-62D4-457C-8053-E190292620FA}" type="datetimeFigureOut">
              <a:rPr lang="en-US" smtClean="0"/>
              <a:t>6/3/2008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941C5-A123-42DA-BCD8-D9A0172922E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EE0F56-62D4-457C-8053-E190292620FA}" type="datetimeFigureOut">
              <a:rPr lang="en-US" smtClean="0"/>
              <a:t>6/3/2008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941C5-A123-42DA-BCD8-D9A0172922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EFEE0F56-62D4-457C-8053-E190292620FA}" type="datetimeFigureOut">
              <a:rPr lang="en-US" smtClean="0"/>
              <a:t>6/3/2008</a:t>
            </a:fld>
            <a:endParaRPr lang="en-US"/>
          </a:p>
        </p:txBody>
      </p:sp>
      <p:sp>
        <p:nvSpPr>
          <p:cNvPr id="27" name="Slide Number Placeholder 26"/>
          <p:cNvSpPr>
            <a:spLocks noGrp="1"/>
          </p:cNvSpPr>
          <p:nvPr>
            <p:ph type="sldNum" sz="quarter" idx="11"/>
          </p:nvPr>
        </p:nvSpPr>
        <p:spPr/>
        <p:txBody>
          <a:bodyPr rtlCol="0"/>
          <a:lstStyle/>
          <a:p>
            <a:fld id="{915941C5-A123-42DA-BCD8-D9A0172922E3}"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EFEE0F56-62D4-457C-8053-E190292620FA}" type="datetimeFigureOut">
              <a:rPr lang="en-US" smtClean="0"/>
              <a:t>6/3/2008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15941C5-A123-42DA-BCD8-D9A0172922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E0F56-62D4-457C-8053-E190292620FA}" type="datetimeFigureOut">
              <a:rPr lang="en-US" smtClean="0"/>
              <a:t>6/3/2008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941C5-A123-42DA-BCD8-D9A0172922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EE0F56-62D4-457C-8053-E190292620FA}" type="datetimeFigureOut">
              <a:rPr lang="en-US" smtClean="0"/>
              <a:t>6/3/2008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941C5-A123-42DA-BCD8-D9A0172922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EE0F56-62D4-457C-8053-E190292620FA}" type="datetimeFigureOut">
              <a:rPr lang="en-US" smtClean="0"/>
              <a:t>6/3/2008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941C5-A123-42DA-BCD8-D9A0172922E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FEE0F56-62D4-457C-8053-E190292620FA}" type="datetimeFigureOut">
              <a:rPr lang="en-US" smtClean="0"/>
              <a:t>6/3/2008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15941C5-A123-42DA-BCD8-D9A0172922E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 single gene network accurately predicts phenotypic effects of gene perturbation in </a:t>
            </a:r>
            <a:r>
              <a:rPr lang="en-US" i="1" dirty="0" err="1" smtClean="0"/>
              <a:t>Caenorhabditis</a:t>
            </a:r>
            <a:r>
              <a:rPr lang="en-US" i="1" dirty="0" smtClean="0"/>
              <a:t> </a:t>
            </a:r>
            <a:r>
              <a:rPr lang="en-US" i="1" dirty="0" err="1" smtClean="0"/>
              <a:t>elegans</a:t>
            </a:r>
            <a:endParaRPr lang="en-US" i="1" dirty="0"/>
          </a:p>
        </p:txBody>
      </p:sp>
      <p:sp>
        <p:nvSpPr>
          <p:cNvPr id="3" name="Subtitle 2"/>
          <p:cNvSpPr>
            <a:spLocks noGrp="1"/>
          </p:cNvSpPr>
          <p:nvPr>
            <p:ph type="subTitle" idx="1"/>
          </p:nvPr>
        </p:nvSpPr>
        <p:spPr>
          <a:xfrm>
            <a:off x="457200" y="4114800"/>
            <a:ext cx="6934200" cy="2196062"/>
          </a:xfrm>
        </p:spPr>
        <p:txBody>
          <a:bodyPr/>
          <a:lstStyle/>
          <a:p>
            <a:r>
              <a:rPr lang="en-US" dirty="0" err="1" smtClean="0"/>
              <a:t>Insuk</a:t>
            </a:r>
            <a:r>
              <a:rPr lang="en-US" dirty="0" smtClean="0"/>
              <a:t> Lee1,4, Ben Lehner2,3,4, </a:t>
            </a:r>
            <a:r>
              <a:rPr lang="en-US" dirty="0" err="1" smtClean="0"/>
              <a:t>Catriona</a:t>
            </a:r>
            <a:r>
              <a:rPr lang="en-US" dirty="0" smtClean="0"/>
              <a:t> Crombie2, Wendy Wong2, Andrew G Fraser2 &amp; Edward M Marcotte1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Datasets</a:t>
            </a:r>
            <a:endParaRPr lang="en-US" dirty="0"/>
          </a:p>
        </p:txBody>
      </p:sp>
      <p:sp>
        <p:nvSpPr>
          <p:cNvPr id="3" name="Content Placeholder 2"/>
          <p:cNvSpPr>
            <a:spLocks noGrp="1"/>
          </p:cNvSpPr>
          <p:nvPr>
            <p:ph idx="1"/>
          </p:nvPr>
        </p:nvSpPr>
        <p:spPr>
          <a:xfrm>
            <a:off x="457200" y="1600200"/>
            <a:ext cx="8229600" cy="4974336"/>
          </a:xfrm>
        </p:spPr>
        <p:txBody>
          <a:bodyPr>
            <a:normAutofit fontScale="70000" lnSpcReduction="20000"/>
          </a:bodyPr>
          <a:lstStyle/>
          <a:p>
            <a:r>
              <a:rPr lang="en-US" b="1" dirty="0" smtClean="0"/>
              <a:t>expression data</a:t>
            </a:r>
            <a:r>
              <a:rPr lang="en-US" dirty="0" smtClean="0"/>
              <a:t> from the </a:t>
            </a:r>
            <a:r>
              <a:rPr lang="en-US" i="1" dirty="0" smtClean="0"/>
              <a:t>Stanford Microarray </a:t>
            </a:r>
            <a:r>
              <a:rPr lang="en-US" i="1" dirty="0" smtClean="0"/>
              <a:t>Database</a:t>
            </a:r>
          </a:p>
          <a:p>
            <a:pPr marL="968375" indent="-858838">
              <a:buNone/>
            </a:pPr>
            <a:r>
              <a:rPr lang="en-US" dirty="0" smtClean="0"/>
              <a:t>	- selected </a:t>
            </a:r>
            <a:r>
              <a:rPr lang="en-US" dirty="0" smtClean="0"/>
              <a:t>6 sets encompassing 220 DNA microarray </a:t>
            </a:r>
            <a:r>
              <a:rPr lang="en-US" dirty="0" smtClean="0"/>
              <a:t>experiments and </a:t>
            </a:r>
            <a:r>
              <a:rPr lang="en-US" dirty="0" smtClean="0"/>
              <a:t>635 additional array experiments previously </a:t>
            </a:r>
            <a:r>
              <a:rPr lang="en-US" dirty="0" smtClean="0"/>
              <a:t>published</a:t>
            </a:r>
          </a:p>
          <a:p>
            <a:pPr marL="968375" indent="-858838">
              <a:buNone/>
            </a:pPr>
            <a:r>
              <a:rPr lang="en-US" dirty="0" smtClean="0"/>
              <a:t>	</a:t>
            </a:r>
            <a:r>
              <a:rPr lang="en-US" dirty="0" smtClean="0"/>
              <a:t>- significant </a:t>
            </a:r>
            <a:r>
              <a:rPr lang="en-US" dirty="0" smtClean="0"/>
              <a:t>correlation between the extent of mRNA co-expression and functional associations between </a:t>
            </a:r>
            <a:r>
              <a:rPr lang="en-US" dirty="0" smtClean="0"/>
              <a:t>genes</a:t>
            </a:r>
          </a:p>
          <a:p>
            <a:r>
              <a:rPr lang="en-US" dirty="0" smtClean="0"/>
              <a:t>genome-wide </a:t>
            </a:r>
            <a:r>
              <a:rPr lang="en-US" b="1" dirty="0" smtClean="0"/>
              <a:t>yeast two-hybrid interactions </a:t>
            </a:r>
            <a:r>
              <a:rPr lang="en-US" dirty="0" smtClean="0"/>
              <a:t>between </a:t>
            </a:r>
            <a:r>
              <a:rPr lang="en-US" u="sng" dirty="0" smtClean="0"/>
              <a:t>C. </a:t>
            </a:r>
            <a:r>
              <a:rPr lang="en-US" u="sng" dirty="0" err="1" smtClean="0"/>
              <a:t>elegans</a:t>
            </a:r>
            <a:r>
              <a:rPr lang="en-US" u="sng" dirty="0" smtClean="0"/>
              <a:t> </a:t>
            </a:r>
            <a:r>
              <a:rPr lang="en-US" dirty="0" smtClean="0"/>
              <a:t>proteins </a:t>
            </a:r>
            <a:r>
              <a:rPr lang="en-US" dirty="0" smtClean="0"/>
              <a:t>and the associated </a:t>
            </a:r>
            <a:r>
              <a:rPr lang="en-US" b="1" dirty="0" smtClean="0"/>
              <a:t>literature</a:t>
            </a:r>
            <a:r>
              <a:rPr lang="en-US" dirty="0" smtClean="0"/>
              <a:t>-derived protein-protein interactions from the </a:t>
            </a:r>
            <a:r>
              <a:rPr lang="en-US" i="1" dirty="0" smtClean="0"/>
              <a:t>Worm </a:t>
            </a:r>
            <a:r>
              <a:rPr lang="en-US" i="1" dirty="0" err="1" smtClean="0"/>
              <a:t>Interactome</a:t>
            </a:r>
            <a:r>
              <a:rPr lang="en-US" i="1" dirty="0" smtClean="0"/>
              <a:t> </a:t>
            </a:r>
            <a:r>
              <a:rPr lang="en-US" i="1" dirty="0" smtClean="0"/>
              <a:t>database</a:t>
            </a:r>
          </a:p>
          <a:p>
            <a:r>
              <a:rPr lang="en-US" b="1" dirty="0" smtClean="0"/>
              <a:t>Genetic </a:t>
            </a:r>
            <a:r>
              <a:rPr lang="en-US" b="1" dirty="0" smtClean="0"/>
              <a:t>interactions</a:t>
            </a:r>
            <a:r>
              <a:rPr lang="en-US" dirty="0" smtClean="0"/>
              <a:t> </a:t>
            </a:r>
            <a:r>
              <a:rPr lang="en-US" dirty="0" smtClean="0"/>
              <a:t>from </a:t>
            </a:r>
            <a:r>
              <a:rPr lang="en-US" i="1" dirty="0" err="1" smtClean="0"/>
              <a:t>WormBase</a:t>
            </a:r>
            <a:r>
              <a:rPr lang="en-US" i="1" dirty="0" smtClean="0"/>
              <a:t> </a:t>
            </a:r>
            <a:r>
              <a:rPr lang="en-US" dirty="0" smtClean="0"/>
              <a:t>(derived from &gt;1,000 primary publications)</a:t>
            </a:r>
            <a:endParaRPr lang="en-US" dirty="0" smtClean="0"/>
          </a:p>
          <a:p>
            <a:r>
              <a:rPr lang="en-US" u="sng" dirty="0" smtClean="0"/>
              <a:t>Human protein interactions </a:t>
            </a:r>
            <a:r>
              <a:rPr lang="en-US" dirty="0" smtClean="0"/>
              <a:t>were collected from existing </a:t>
            </a:r>
            <a:r>
              <a:rPr lang="en-US" dirty="0" smtClean="0">
                <a:solidFill>
                  <a:schemeClr val="tx2"/>
                </a:solidFill>
              </a:rPr>
              <a:t>literature-derived</a:t>
            </a:r>
            <a:r>
              <a:rPr lang="en-US" dirty="0" smtClean="0"/>
              <a:t> </a:t>
            </a:r>
            <a:r>
              <a:rPr lang="en-US" dirty="0" smtClean="0"/>
              <a:t>databases, as </a:t>
            </a:r>
            <a:r>
              <a:rPr lang="en-US" dirty="0" smtClean="0"/>
              <a:t>well as large-scale </a:t>
            </a:r>
            <a:r>
              <a:rPr lang="en-US" dirty="0" smtClean="0">
                <a:solidFill>
                  <a:schemeClr val="tx2"/>
                </a:solidFill>
              </a:rPr>
              <a:t>yeast two-hybrid</a:t>
            </a:r>
            <a:r>
              <a:rPr lang="en-US" dirty="0" smtClean="0"/>
              <a:t> </a:t>
            </a:r>
            <a:r>
              <a:rPr lang="en-US" dirty="0" smtClean="0"/>
              <a:t>analysis, </a:t>
            </a:r>
            <a:r>
              <a:rPr lang="en-US" dirty="0" smtClean="0"/>
              <a:t>then transferred by </a:t>
            </a:r>
            <a:r>
              <a:rPr lang="en-US" dirty="0" err="1" smtClean="0"/>
              <a:t>orthology</a:t>
            </a:r>
            <a:r>
              <a:rPr lang="en-US" dirty="0" smtClean="0"/>
              <a:t> to C. </a:t>
            </a:r>
            <a:r>
              <a:rPr lang="en-US" dirty="0" err="1" smtClean="0"/>
              <a:t>elegans</a:t>
            </a:r>
            <a:r>
              <a:rPr lang="en-US" dirty="0" smtClean="0"/>
              <a:t> via orthologs defined using </a:t>
            </a:r>
            <a:r>
              <a:rPr lang="en-US" dirty="0" smtClean="0"/>
              <a:t>INPARANOID</a:t>
            </a:r>
          </a:p>
          <a:p>
            <a:r>
              <a:rPr lang="en-US" u="sng" dirty="0" smtClean="0"/>
              <a:t>fly</a:t>
            </a:r>
            <a:r>
              <a:rPr lang="en-US" dirty="0" smtClean="0"/>
              <a:t> yeast two-hybrid </a:t>
            </a:r>
            <a:r>
              <a:rPr lang="en-US" dirty="0" smtClean="0"/>
              <a:t>interactions</a:t>
            </a:r>
          </a:p>
          <a:p>
            <a:r>
              <a:rPr lang="en-US" u="sng" dirty="0" smtClean="0"/>
              <a:t>yeast</a:t>
            </a:r>
            <a:r>
              <a:rPr lang="en-US" dirty="0" smtClean="0"/>
              <a:t> functional gene network</a:t>
            </a:r>
          </a:p>
          <a:p>
            <a:r>
              <a:rPr lang="en-US" dirty="0" smtClean="0"/>
              <a:t>Interactions were assigned confidence scores before integration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Datesets</a:t>
            </a:r>
            <a:r>
              <a:rPr lang="en-US" dirty="0" smtClean="0"/>
              <a:t> cont’d</a:t>
            </a:r>
            <a:endParaRPr lang="en-US" dirty="0"/>
          </a:p>
        </p:txBody>
      </p:sp>
      <p:sp>
        <p:nvSpPr>
          <p:cNvPr id="3" name="Content Placeholder 2"/>
          <p:cNvSpPr>
            <a:spLocks noGrp="1"/>
          </p:cNvSpPr>
          <p:nvPr>
            <p:ph idx="1"/>
          </p:nvPr>
        </p:nvSpPr>
        <p:spPr/>
        <p:txBody>
          <a:bodyPr/>
          <a:lstStyle/>
          <a:p>
            <a:r>
              <a:rPr lang="en-US" dirty="0" smtClean="0"/>
              <a:t>comparative genomics linkages from the analysis of 133 genomes (117 bacteria and 16 </a:t>
            </a:r>
            <a:r>
              <a:rPr lang="en-US" dirty="0" err="1" smtClean="0"/>
              <a:t>archaea</a:t>
            </a:r>
            <a:r>
              <a:rPr lang="en-US" dirty="0" smtClean="0"/>
              <a:t>) using the methods of </a:t>
            </a:r>
            <a:r>
              <a:rPr lang="en-US" b="1" dirty="0" err="1" smtClean="0"/>
              <a:t>phylogenetic</a:t>
            </a:r>
            <a:r>
              <a:rPr lang="en-US" b="1" dirty="0" smtClean="0"/>
              <a:t> profiling</a:t>
            </a:r>
            <a:r>
              <a:rPr lang="en-US" dirty="0" smtClean="0"/>
              <a:t> </a:t>
            </a:r>
            <a:r>
              <a:rPr lang="en-US" dirty="0" smtClean="0"/>
              <a:t>and </a:t>
            </a:r>
            <a:r>
              <a:rPr lang="en-US" b="1" dirty="0" smtClean="0"/>
              <a:t>gene </a:t>
            </a:r>
            <a:r>
              <a:rPr lang="en-US" b="1" dirty="0" smtClean="0"/>
              <a:t>neighbors.</a:t>
            </a:r>
          </a:p>
          <a:p>
            <a:r>
              <a:rPr lang="en-US" dirty="0" smtClean="0"/>
              <a:t>linkages from </a:t>
            </a:r>
            <a:r>
              <a:rPr lang="en-US" b="1" dirty="0" smtClean="0"/>
              <a:t>co-citation</a:t>
            </a:r>
            <a:r>
              <a:rPr lang="en-US" dirty="0" smtClean="0"/>
              <a:t> of C. </a:t>
            </a:r>
            <a:r>
              <a:rPr lang="en-US" dirty="0" err="1" smtClean="0"/>
              <a:t>elegans</a:t>
            </a:r>
            <a:r>
              <a:rPr lang="en-US" dirty="0" smtClean="0"/>
              <a:t> gene </a:t>
            </a:r>
            <a:r>
              <a:rPr lang="en-US" dirty="0" smtClean="0"/>
              <a:t>names in ~7000 Medline abstracts </a:t>
            </a:r>
            <a:r>
              <a:rPr lang="en-US" dirty="0" smtClean="0"/>
              <a:t>that included the word “</a:t>
            </a:r>
            <a:r>
              <a:rPr lang="en-US" dirty="0" err="1" smtClean="0"/>
              <a:t>elegans</a:t>
            </a:r>
            <a:r>
              <a:rPr lang="en-US" dirty="0" smtClean="0"/>
              <a:t>”</a:t>
            </a:r>
            <a:r>
              <a:rPr lang="en-US" dirty="0" smtClean="0"/>
              <a: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066800"/>
          </a:xfrm>
        </p:spPr>
        <p:txBody>
          <a:bodyPr/>
          <a:lstStyle/>
          <a:p>
            <a:r>
              <a:rPr lang="en-US" dirty="0" smtClean="0"/>
              <a:t>Integration of </a:t>
            </a:r>
            <a:r>
              <a:rPr lang="en-US" dirty="0" smtClean="0"/>
              <a:t>datasets</a:t>
            </a:r>
            <a:endParaRPr lang="en-US" dirty="0"/>
          </a:p>
        </p:txBody>
      </p:sp>
      <p:sp>
        <p:nvSpPr>
          <p:cNvPr id="3" name="Content Placeholder 2"/>
          <p:cNvSpPr>
            <a:spLocks noGrp="1"/>
          </p:cNvSpPr>
          <p:nvPr>
            <p:ph idx="1"/>
          </p:nvPr>
        </p:nvSpPr>
        <p:spPr>
          <a:xfrm>
            <a:off x="457200" y="1295400"/>
            <a:ext cx="8229600" cy="4325112"/>
          </a:xfrm>
        </p:spPr>
        <p:txBody>
          <a:bodyPr/>
          <a:lstStyle/>
          <a:p>
            <a:r>
              <a:rPr lang="en-US" dirty="0" smtClean="0"/>
              <a:t>Estimation of the extent that each </a:t>
            </a:r>
            <a:r>
              <a:rPr lang="en-US" dirty="0" smtClean="0"/>
              <a:t>dataset links genes known to share biological functions as determined from Gene Ontology (GO) </a:t>
            </a:r>
            <a:r>
              <a:rPr lang="en-US" dirty="0" smtClean="0"/>
              <a:t>annotations.</a:t>
            </a:r>
            <a:endParaRPr lang="en-US" dirty="0"/>
          </a:p>
        </p:txBody>
      </p:sp>
      <p:pic>
        <p:nvPicPr>
          <p:cNvPr id="1026" name="Picture 2"/>
          <p:cNvPicPr>
            <a:picLocks noChangeAspect="1" noChangeArrowheads="1"/>
          </p:cNvPicPr>
          <p:nvPr/>
        </p:nvPicPr>
        <p:blipFill>
          <a:blip r:embed="rId2"/>
          <a:srcRect/>
          <a:stretch>
            <a:fillRect/>
          </a:stretch>
        </p:blipFill>
        <p:spPr bwMode="auto">
          <a:xfrm>
            <a:off x="1143000" y="3200400"/>
            <a:ext cx="4629150" cy="3000375"/>
          </a:xfrm>
          <a:prstGeom prst="rect">
            <a:avLst/>
          </a:prstGeom>
          <a:noFill/>
          <a:ln w="9525">
            <a:noFill/>
            <a:miter lim="800000"/>
            <a:headEnd/>
            <a:tailEnd/>
          </a:ln>
          <a:effectLst/>
        </p:spPr>
      </p:pic>
      <p:sp>
        <p:nvSpPr>
          <p:cNvPr id="5" name="TextBox 4"/>
          <p:cNvSpPr txBox="1"/>
          <p:nvPr/>
        </p:nvSpPr>
        <p:spPr>
          <a:xfrm>
            <a:off x="6019800" y="2895600"/>
            <a:ext cx="2971800" cy="3139321"/>
          </a:xfrm>
          <a:prstGeom prst="rect">
            <a:avLst/>
          </a:prstGeom>
          <a:noFill/>
        </p:spPr>
        <p:txBody>
          <a:bodyPr wrap="square" rtlCol="0">
            <a:spAutoFit/>
          </a:bodyPr>
          <a:lstStyle/>
          <a:p>
            <a:r>
              <a:rPr lang="en-US" dirty="0" smtClean="0"/>
              <a:t>Evidence codes: </a:t>
            </a:r>
          </a:p>
          <a:p>
            <a:r>
              <a:rPr lang="en-US" dirty="0" smtClean="0"/>
              <a:t>CC, co-citation; </a:t>
            </a:r>
          </a:p>
          <a:p>
            <a:r>
              <a:rPr lang="en-US" dirty="0" smtClean="0"/>
              <a:t>CX, co-expression; </a:t>
            </a:r>
          </a:p>
          <a:p>
            <a:r>
              <a:rPr lang="en-US" dirty="0" smtClean="0"/>
              <a:t>DM, fly </a:t>
            </a:r>
            <a:r>
              <a:rPr lang="en-US" dirty="0" err="1" smtClean="0"/>
              <a:t>interolog</a:t>
            </a:r>
            <a:r>
              <a:rPr lang="en-US" dirty="0" smtClean="0"/>
              <a:t>; </a:t>
            </a:r>
          </a:p>
          <a:p>
            <a:r>
              <a:rPr lang="en-US" dirty="0" smtClean="0"/>
              <a:t>GN, gene neighbor; </a:t>
            </a:r>
          </a:p>
          <a:p>
            <a:r>
              <a:rPr lang="en-US" u="sng" dirty="0" smtClean="0"/>
              <a:t>GT, genetic interaction; </a:t>
            </a:r>
            <a:r>
              <a:rPr lang="en-US" dirty="0" smtClean="0"/>
              <a:t>HS, human </a:t>
            </a:r>
            <a:r>
              <a:rPr lang="en-US" dirty="0" err="1" smtClean="0"/>
              <a:t>interolog</a:t>
            </a:r>
            <a:r>
              <a:rPr lang="en-US" dirty="0" smtClean="0"/>
              <a:t>; </a:t>
            </a:r>
          </a:p>
          <a:p>
            <a:r>
              <a:rPr lang="en-US" dirty="0" smtClean="0"/>
              <a:t>PG, </a:t>
            </a:r>
            <a:r>
              <a:rPr lang="en-US" dirty="0" err="1" smtClean="0"/>
              <a:t>phylogenetic</a:t>
            </a:r>
            <a:r>
              <a:rPr lang="en-US" dirty="0" smtClean="0"/>
              <a:t> profiles; </a:t>
            </a:r>
          </a:p>
          <a:p>
            <a:r>
              <a:rPr lang="en-US" dirty="0" smtClean="0"/>
              <a:t>SC, yeast </a:t>
            </a:r>
            <a:r>
              <a:rPr lang="en-US" dirty="0" err="1" smtClean="0"/>
              <a:t>associalog</a:t>
            </a:r>
            <a:r>
              <a:rPr lang="en-US" dirty="0" smtClean="0"/>
              <a:t>; </a:t>
            </a:r>
          </a:p>
          <a:p>
            <a:r>
              <a:rPr lang="en-US" u="sng" dirty="0" smtClean="0"/>
              <a:t>WI, worm protein </a:t>
            </a:r>
            <a:r>
              <a:rPr lang="en-US" u="sng" dirty="0" err="1" smtClean="0"/>
              <a:t>interactome</a:t>
            </a:r>
            <a:r>
              <a:rPr lang="en-US" u="sng" dirty="0" smtClean="0"/>
              <a:t> version 5.</a:t>
            </a:r>
            <a:endParaRPr lang="en-US" u="sn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sz="3200" dirty="0" smtClean="0"/>
              <a:t>Common scoring scheme</a:t>
            </a:r>
            <a:endParaRPr lang="en-US" sz="3200" dirty="0"/>
          </a:p>
        </p:txBody>
      </p:sp>
      <p:sp>
        <p:nvSpPr>
          <p:cNvPr id="3" name="Content Placeholder 2"/>
          <p:cNvSpPr>
            <a:spLocks noGrp="1"/>
          </p:cNvSpPr>
          <p:nvPr>
            <p:ph idx="1"/>
          </p:nvPr>
        </p:nvSpPr>
        <p:spPr>
          <a:xfrm>
            <a:off x="381000" y="1676400"/>
            <a:ext cx="8229600" cy="4876800"/>
          </a:xfrm>
        </p:spPr>
        <p:txBody>
          <a:bodyPr>
            <a:normAutofit/>
          </a:bodyPr>
          <a:lstStyle/>
          <a:p>
            <a:r>
              <a:rPr lang="en-US" sz="2000" dirty="0" smtClean="0"/>
              <a:t>the </a:t>
            </a:r>
            <a:r>
              <a:rPr lang="en-US" sz="2000" dirty="0" smtClean="0"/>
              <a:t>log likelihood score (</a:t>
            </a:r>
            <a:r>
              <a:rPr lang="en-US" sz="2000" i="1" dirty="0" smtClean="0"/>
              <a:t>LLS) </a:t>
            </a:r>
            <a:r>
              <a:rPr lang="en-US" sz="2000" i="1" dirty="0" smtClean="0"/>
              <a:t>scheme: </a:t>
            </a:r>
            <a:r>
              <a:rPr lang="en-US" sz="2000" dirty="0" smtClean="0"/>
              <a:t>the functional </a:t>
            </a:r>
            <a:r>
              <a:rPr lang="en-US" sz="2000" dirty="0" smtClean="0"/>
              <a:t>coupling between each pair of genes, defined </a:t>
            </a:r>
            <a:r>
              <a:rPr lang="en-US" sz="2000" dirty="0" smtClean="0"/>
              <a:t>as the </a:t>
            </a:r>
            <a:r>
              <a:rPr lang="en-US" sz="2000" dirty="0" smtClean="0"/>
              <a:t>likelihood of participating in the same </a:t>
            </a:r>
            <a:r>
              <a:rPr lang="en-US" sz="2000" dirty="0" smtClean="0"/>
              <a:t>pathway.</a:t>
            </a:r>
            <a:r>
              <a:rPr lang="en-US" sz="2000" dirty="0" smtClean="0"/>
              <a:t> </a:t>
            </a:r>
            <a:endParaRPr lang="en-US" sz="2000" dirty="0" smtClean="0"/>
          </a:p>
          <a:p>
            <a:endParaRPr lang="en-US" sz="2000" dirty="0" smtClean="0"/>
          </a:p>
          <a:p>
            <a:endParaRPr lang="en-US" sz="2000" dirty="0" smtClean="0"/>
          </a:p>
          <a:p>
            <a:r>
              <a:rPr lang="en-US" sz="2000" dirty="0" smtClean="0"/>
              <a:t>where P(L|E) and P(¬L|E) are the frequencies of linkages (L) observed in the </a:t>
            </a:r>
            <a:r>
              <a:rPr lang="en-US" sz="2000" dirty="0" smtClean="0"/>
              <a:t>given experiment </a:t>
            </a:r>
            <a:r>
              <a:rPr lang="en-US" sz="2000" dirty="0" smtClean="0"/>
              <a:t>(E) between annotated genes operating in the </a:t>
            </a:r>
            <a:r>
              <a:rPr lang="en-US" sz="2000" i="1" dirty="0" smtClean="0"/>
              <a:t>same </a:t>
            </a:r>
            <a:r>
              <a:rPr lang="en-US" sz="2000" dirty="0" smtClean="0"/>
              <a:t>pathway</a:t>
            </a:r>
            <a:r>
              <a:rPr lang="en-US" sz="2000" i="1" dirty="0" smtClean="0"/>
              <a:t> and in </a:t>
            </a:r>
            <a:r>
              <a:rPr lang="en-US" sz="2000" i="1" dirty="0" smtClean="0"/>
              <a:t>different </a:t>
            </a:r>
            <a:r>
              <a:rPr lang="en-US" sz="2000" dirty="0" smtClean="0"/>
              <a:t>pathways</a:t>
            </a:r>
            <a:r>
              <a:rPr lang="en-US" sz="2000" dirty="0" smtClean="0"/>
              <a:t>, respectively, while P(L) and P(¬L) represent the prior expectations (</a:t>
            </a:r>
            <a:r>
              <a:rPr lang="en-US" sz="2000" i="1" dirty="0" smtClean="0"/>
              <a:t>i.e</a:t>
            </a:r>
            <a:r>
              <a:rPr lang="en-US" sz="2000" dirty="0" smtClean="0"/>
              <a:t>., </a:t>
            </a:r>
            <a:r>
              <a:rPr lang="en-US" sz="2000" dirty="0" smtClean="0"/>
              <a:t>the</a:t>
            </a:r>
            <a:r>
              <a:rPr lang="en-US" sz="2000" i="1" dirty="0" smtClean="0"/>
              <a:t> </a:t>
            </a:r>
            <a:r>
              <a:rPr lang="en-US" sz="2000" dirty="0" smtClean="0"/>
              <a:t>total </a:t>
            </a:r>
            <a:r>
              <a:rPr lang="en-US" sz="2000" dirty="0" smtClean="0"/>
              <a:t>frequency of linkages between all annotated </a:t>
            </a:r>
            <a:r>
              <a:rPr lang="en-US" sz="2000" i="1" dirty="0" smtClean="0"/>
              <a:t>C. </a:t>
            </a:r>
            <a:r>
              <a:rPr lang="en-US" sz="2000" i="1" dirty="0" err="1" smtClean="0"/>
              <a:t>elegans</a:t>
            </a:r>
            <a:r>
              <a:rPr lang="en-US" sz="2000" i="1" dirty="0" smtClean="0"/>
              <a:t> genes operating in the </a:t>
            </a:r>
            <a:r>
              <a:rPr lang="en-US" sz="2000" i="1" dirty="0" smtClean="0"/>
              <a:t>same </a:t>
            </a:r>
            <a:r>
              <a:rPr lang="en-US" sz="2000" dirty="0" smtClean="0"/>
              <a:t>pathway </a:t>
            </a:r>
            <a:r>
              <a:rPr lang="en-US" sz="2000" dirty="0" smtClean="0"/>
              <a:t>and operating in </a:t>
            </a:r>
            <a:r>
              <a:rPr lang="en-US" sz="2000" i="1" dirty="0" smtClean="0"/>
              <a:t>different </a:t>
            </a:r>
            <a:r>
              <a:rPr lang="en-US" sz="2000" dirty="0" smtClean="0"/>
              <a:t>pathways</a:t>
            </a:r>
            <a:r>
              <a:rPr lang="en-US" sz="2000" i="1" dirty="0" smtClean="0"/>
              <a:t>, </a:t>
            </a:r>
            <a:r>
              <a:rPr lang="en-US" sz="2000" dirty="0" smtClean="0"/>
              <a:t>respectively</a:t>
            </a:r>
            <a:r>
              <a:rPr lang="en-US" sz="2000" i="1" dirty="0" smtClean="0"/>
              <a:t>).</a:t>
            </a:r>
            <a:endParaRPr lang="en-US" sz="2000" dirty="0" smtClean="0"/>
          </a:p>
          <a:p>
            <a:r>
              <a:rPr lang="en-US" sz="2000" dirty="0" smtClean="0"/>
              <a:t>the </a:t>
            </a:r>
            <a:r>
              <a:rPr lang="en-US" sz="2000" dirty="0" smtClean="0"/>
              <a:t>relative merits of each dataset </a:t>
            </a:r>
            <a:r>
              <a:rPr lang="en-US" sz="2000" dirty="0" smtClean="0"/>
              <a:t>is used to </a:t>
            </a:r>
            <a:r>
              <a:rPr lang="en-US" sz="2000" dirty="0" smtClean="0"/>
              <a:t>prior to integration weighted according to their </a:t>
            </a:r>
            <a:r>
              <a:rPr lang="en-US" sz="2000" dirty="0" smtClean="0"/>
              <a:t>scores </a:t>
            </a:r>
            <a:endParaRPr lang="en-US" sz="2000" dirty="0"/>
          </a:p>
        </p:txBody>
      </p:sp>
      <p:pic>
        <p:nvPicPr>
          <p:cNvPr id="3075" name="Picture 3"/>
          <p:cNvPicPr>
            <a:picLocks noChangeAspect="1" noChangeArrowheads="1"/>
          </p:cNvPicPr>
          <p:nvPr/>
        </p:nvPicPr>
        <p:blipFill>
          <a:blip r:embed="rId2"/>
          <a:srcRect/>
          <a:stretch>
            <a:fillRect/>
          </a:stretch>
        </p:blipFill>
        <p:spPr bwMode="auto">
          <a:xfrm>
            <a:off x="3505200" y="2514600"/>
            <a:ext cx="2695575" cy="7048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normAutofit/>
          </a:bodyPr>
          <a:lstStyle/>
          <a:p>
            <a:r>
              <a:rPr lang="en-US" sz="2800" dirty="0" smtClean="0"/>
              <a:t>two primary reference pathway sets to evaluate and integrate </a:t>
            </a:r>
            <a:r>
              <a:rPr lang="en-US" sz="2800" dirty="0" smtClean="0"/>
              <a:t>datasets (</a:t>
            </a:r>
            <a:r>
              <a:rPr lang="en-US" sz="2800" b="1" dirty="0" smtClean="0"/>
              <a:t>training</a:t>
            </a:r>
            <a:r>
              <a:rPr lang="en-US" sz="2800" dirty="0" smtClean="0"/>
              <a:t>)</a:t>
            </a:r>
            <a:endParaRPr lang="en-US" sz="2800" dirty="0"/>
          </a:p>
        </p:txBody>
      </p:sp>
      <p:sp>
        <p:nvSpPr>
          <p:cNvPr id="3" name="Content Placeholder 2"/>
          <p:cNvSpPr>
            <a:spLocks noGrp="1"/>
          </p:cNvSpPr>
          <p:nvPr>
            <p:ph idx="1"/>
          </p:nvPr>
        </p:nvSpPr>
        <p:spPr>
          <a:xfrm>
            <a:off x="457200" y="1828800"/>
            <a:ext cx="8229600" cy="4745736"/>
          </a:xfrm>
        </p:spPr>
        <p:txBody>
          <a:bodyPr>
            <a:normAutofit fontScale="77500" lnSpcReduction="20000"/>
          </a:bodyPr>
          <a:lstStyle/>
          <a:p>
            <a:r>
              <a:rPr lang="en-US" dirty="0" smtClean="0"/>
              <a:t>The C. </a:t>
            </a:r>
            <a:r>
              <a:rPr lang="en-US" dirty="0" err="1" smtClean="0"/>
              <a:t>elegans</a:t>
            </a:r>
            <a:r>
              <a:rPr lang="en-US" dirty="0" smtClean="0"/>
              <a:t> Gene Ontology (GO) annotation from </a:t>
            </a:r>
            <a:r>
              <a:rPr lang="en-US" dirty="0" err="1" smtClean="0"/>
              <a:t>WormBase</a:t>
            </a:r>
            <a:r>
              <a:rPr lang="en-US" dirty="0" smtClean="0"/>
              <a:t> ~ 786,056 gene pairs sharing annotation</a:t>
            </a:r>
            <a:endParaRPr lang="en-US" dirty="0" smtClean="0"/>
          </a:p>
          <a:p>
            <a:pPr lvl="1"/>
            <a:r>
              <a:rPr lang="en-US" dirty="0" smtClean="0"/>
              <a:t>gold-standard positive functional linkages, we selected genes sharing GO "biological process" annotation terms from levels 2 through 10 of the GO hierarchy</a:t>
            </a:r>
            <a:r>
              <a:rPr lang="en-US" dirty="0" smtClean="0"/>
              <a:t>. (with 5 exclusions)</a:t>
            </a:r>
            <a:endParaRPr lang="en-US" dirty="0" smtClean="0"/>
          </a:p>
          <a:p>
            <a:pPr lvl="1"/>
            <a:r>
              <a:rPr lang="en-US" dirty="0" smtClean="0"/>
              <a:t>gold-standard negative linkages, we selected pairs of genes from this set that did not share annotation terms</a:t>
            </a:r>
          </a:p>
          <a:p>
            <a:r>
              <a:rPr lang="en-US" dirty="0" smtClean="0"/>
              <a:t>KEGG database annotations ~ </a:t>
            </a:r>
            <a:r>
              <a:rPr lang="en-US" dirty="0" smtClean="0"/>
              <a:t>9,406</a:t>
            </a:r>
          </a:p>
          <a:p>
            <a:r>
              <a:rPr lang="en-US" dirty="0" smtClean="0"/>
              <a:t>5,069 pairs shared between the two reference </a:t>
            </a:r>
            <a:r>
              <a:rPr lang="en-US" dirty="0" smtClean="0"/>
              <a:t>sets</a:t>
            </a:r>
          </a:p>
          <a:p>
            <a:r>
              <a:rPr lang="en-US" dirty="0" smtClean="0"/>
              <a:t>COG</a:t>
            </a:r>
          </a:p>
          <a:p>
            <a:endParaRPr lang="en-US" dirty="0" smtClean="0"/>
          </a:p>
          <a:p>
            <a:endParaRPr lang="en-US" dirty="0" smtClean="0"/>
          </a:p>
          <a:p>
            <a:endParaRPr lang="en-US" dirty="0" smtClean="0"/>
          </a:p>
          <a:p>
            <a:r>
              <a:rPr lang="en-US" dirty="0" smtClean="0"/>
              <a:t>An additional test set (KEGG minus GO) was created by removing all GO pairs from the KEGG set</a:t>
            </a:r>
            <a:r>
              <a:rPr lang="en-US" dirty="0" smtClean="0"/>
              <a:t>.</a:t>
            </a:r>
          </a:p>
          <a:p>
            <a:r>
              <a:rPr lang="en-US" dirty="0" smtClean="0"/>
              <a:t>Other test sets.</a:t>
            </a:r>
            <a:endParaRPr lang="en-US" dirty="0"/>
          </a:p>
        </p:txBody>
      </p:sp>
      <p:sp>
        <p:nvSpPr>
          <p:cNvPr id="4" name="Title 1"/>
          <p:cNvSpPr txBox="1">
            <a:spLocks/>
          </p:cNvSpPr>
          <p:nvPr/>
        </p:nvSpPr>
        <p:spPr>
          <a:xfrm>
            <a:off x="457200" y="441960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effectLst/>
                <a:uLnTx/>
                <a:uFillTx/>
                <a:latin typeface="+mj-lt"/>
                <a:ea typeface="+mj-ea"/>
                <a:cs typeface="+mj-cs"/>
              </a:rPr>
              <a:t>Testing</a:t>
            </a:r>
            <a:r>
              <a:rPr kumimoji="0" lang="en-US" sz="2800" b="0" i="0" u="none" strike="noStrike" kern="1200" cap="none" spc="0" normalizeH="0" baseline="0" noProof="0" dirty="0" smtClean="0">
                <a:ln>
                  <a:noFill/>
                </a:ln>
                <a:solidFill>
                  <a:schemeClr val="tx2"/>
                </a:solidFill>
                <a:effectLst/>
                <a:uLnTx/>
                <a:uFillTx/>
                <a:latin typeface="+mj-lt"/>
                <a:ea typeface="+mj-ea"/>
                <a:cs typeface="+mj-cs"/>
              </a:rPr>
              <a:t> sets</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066800"/>
          </a:xfrm>
        </p:spPr>
        <p:txBody>
          <a:bodyPr>
            <a:normAutofit/>
          </a:bodyPr>
          <a:lstStyle/>
          <a:p>
            <a:r>
              <a:rPr lang="en-US" sz="3200" b="1" dirty="0" smtClean="0"/>
              <a:t>Reference and benchmark sets</a:t>
            </a:r>
            <a:endParaRPr lang="en-US" sz="3200" dirty="0"/>
          </a:p>
        </p:txBody>
      </p:sp>
      <p:sp>
        <p:nvSpPr>
          <p:cNvPr id="3" name="Content Placeholder 2"/>
          <p:cNvSpPr>
            <a:spLocks noGrp="1"/>
          </p:cNvSpPr>
          <p:nvPr>
            <p:ph idx="1"/>
          </p:nvPr>
        </p:nvSpPr>
        <p:spPr>
          <a:xfrm>
            <a:off x="457200" y="914400"/>
            <a:ext cx="8229600" cy="4974336"/>
          </a:xfrm>
        </p:spPr>
        <p:txBody>
          <a:bodyPr/>
          <a:lstStyle/>
          <a:p>
            <a:r>
              <a:rPr lang="en-US" sz="2000" dirty="0" smtClean="0"/>
              <a:t>The Gene Ontology (GO) </a:t>
            </a:r>
            <a:r>
              <a:rPr lang="en-US" sz="2000" dirty="0" smtClean="0"/>
              <a:t>annotation from </a:t>
            </a:r>
            <a:r>
              <a:rPr lang="en-US" sz="2000" dirty="0" err="1" smtClean="0"/>
              <a:t>WormBase</a:t>
            </a:r>
            <a:r>
              <a:rPr lang="en-US" sz="2000" dirty="0" smtClean="0"/>
              <a:t>. Levels 2 ~ 10 from </a:t>
            </a:r>
            <a:r>
              <a:rPr lang="en-US" sz="2000" dirty="0" smtClean="0"/>
              <a:t>“biological process</a:t>
            </a:r>
            <a:r>
              <a:rPr lang="en-US" sz="2000" dirty="0" smtClean="0"/>
              <a:t>” hierarchy are used. (exclude top 5 high coverage terms). - </a:t>
            </a:r>
            <a:r>
              <a:rPr lang="en-US" sz="2000" dirty="0" smtClean="0">
                <a:solidFill>
                  <a:srgbClr val="FF0000"/>
                </a:solidFill>
              </a:rPr>
              <a:t>786,056 </a:t>
            </a:r>
            <a:r>
              <a:rPr lang="en-US" sz="2000" dirty="0" smtClean="0"/>
              <a:t>gene pairs</a:t>
            </a:r>
            <a:endParaRPr lang="en-US" sz="2000" dirty="0" smtClean="0"/>
          </a:p>
          <a:p>
            <a:r>
              <a:rPr lang="en-US" sz="2000" dirty="0" smtClean="0"/>
              <a:t>KEGG </a:t>
            </a:r>
            <a:r>
              <a:rPr lang="en-US" sz="2000" dirty="0" smtClean="0"/>
              <a:t>database, </a:t>
            </a:r>
            <a:r>
              <a:rPr lang="en-US" sz="2000" dirty="0" smtClean="0"/>
              <a:t>provides metabolic </a:t>
            </a:r>
            <a:r>
              <a:rPr lang="en-US" sz="2000" dirty="0" smtClean="0"/>
              <a:t>and</a:t>
            </a:r>
            <a:r>
              <a:rPr lang="en-US" sz="2000" i="1" dirty="0" smtClean="0"/>
              <a:t> </a:t>
            </a:r>
            <a:r>
              <a:rPr lang="en-US" sz="2000" dirty="0" smtClean="0"/>
              <a:t>regulatory </a:t>
            </a:r>
            <a:r>
              <a:rPr lang="en-US" sz="2000" dirty="0" smtClean="0"/>
              <a:t>pathway </a:t>
            </a:r>
            <a:r>
              <a:rPr lang="en-US" sz="2000" dirty="0" smtClean="0"/>
              <a:t>annotations (exclude top 3 most abundant pathway terms). - </a:t>
            </a:r>
            <a:r>
              <a:rPr lang="en-US" sz="2000" dirty="0" smtClean="0">
                <a:solidFill>
                  <a:srgbClr val="FF0000"/>
                </a:solidFill>
              </a:rPr>
              <a:t>9,406</a:t>
            </a:r>
            <a:r>
              <a:rPr lang="en-US" sz="2000" dirty="0" smtClean="0"/>
              <a:t> pairs (5,069 common with GO)</a:t>
            </a:r>
          </a:p>
          <a:p>
            <a:r>
              <a:rPr lang="en-US" sz="2000" dirty="0" smtClean="0"/>
              <a:t>COG 12 categories</a:t>
            </a:r>
          </a:p>
          <a:p>
            <a:endParaRPr lang="en-US" dirty="0" smtClean="0"/>
          </a:p>
        </p:txBody>
      </p:sp>
      <p:pic>
        <p:nvPicPr>
          <p:cNvPr id="8194" name="Picture 2"/>
          <p:cNvPicPr>
            <a:picLocks noChangeAspect="1" noChangeArrowheads="1"/>
          </p:cNvPicPr>
          <p:nvPr/>
        </p:nvPicPr>
        <p:blipFill>
          <a:blip r:embed="rId2"/>
          <a:srcRect/>
          <a:stretch>
            <a:fillRect/>
          </a:stretch>
        </p:blipFill>
        <p:spPr bwMode="auto">
          <a:xfrm>
            <a:off x="3657600" y="2899889"/>
            <a:ext cx="4800600" cy="395811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sz="2800" i="1" dirty="0" smtClean="0"/>
              <a:t>LLS</a:t>
            </a:r>
            <a:r>
              <a:rPr lang="en-US" sz="2800" dirty="0" smtClean="0"/>
              <a:t> scheme cont’d</a:t>
            </a:r>
            <a:endParaRPr lang="en-US" sz="2800" dirty="0"/>
          </a:p>
        </p:txBody>
      </p:sp>
      <p:sp>
        <p:nvSpPr>
          <p:cNvPr id="3" name="Content Placeholder 2"/>
          <p:cNvSpPr>
            <a:spLocks noGrp="1"/>
          </p:cNvSpPr>
          <p:nvPr>
            <p:ph idx="1"/>
          </p:nvPr>
        </p:nvSpPr>
        <p:spPr>
          <a:xfrm>
            <a:off x="457200" y="1676400"/>
            <a:ext cx="8229600" cy="4898136"/>
          </a:xfrm>
        </p:spPr>
        <p:txBody>
          <a:bodyPr>
            <a:normAutofit/>
          </a:bodyPr>
          <a:lstStyle/>
          <a:p>
            <a:r>
              <a:rPr lang="en-US" dirty="0" smtClean="0"/>
              <a:t>0.632 </a:t>
            </a:r>
            <a:r>
              <a:rPr lang="en-US" dirty="0" smtClean="0"/>
              <a:t>bootstrapping for </a:t>
            </a:r>
            <a:r>
              <a:rPr lang="en-US" dirty="0" smtClean="0"/>
              <a:t>all</a:t>
            </a:r>
            <a:r>
              <a:rPr lang="en-US" i="1" dirty="0" smtClean="0"/>
              <a:t> LLS </a:t>
            </a:r>
            <a:r>
              <a:rPr lang="en-US" dirty="0" smtClean="0"/>
              <a:t>evaluations (claimed to be superior to cross validation especially for small set.)</a:t>
            </a:r>
          </a:p>
          <a:p>
            <a:r>
              <a:rPr lang="en-US" dirty="0" smtClean="0"/>
              <a:t>Each linkage has a probability of 1-1/n of not being </a:t>
            </a:r>
            <a:r>
              <a:rPr lang="en-US" dirty="0" smtClean="0"/>
              <a:t>sampled, resulting </a:t>
            </a:r>
            <a:r>
              <a:rPr lang="en-US" dirty="0" smtClean="0"/>
              <a:t>in ~63.2% of the data in the training set and ~36.8% in the test set (7). </a:t>
            </a:r>
            <a:r>
              <a:rPr lang="en-US" dirty="0" smtClean="0"/>
              <a:t>The overall </a:t>
            </a:r>
            <a:r>
              <a:rPr lang="en-US" dirty="0" smtClean="0"/>
              <a:t>LLS is the weighted average of results on the two sets, equal to 0.632*</a:t>
            </a:r>
            <a:r>
              <a:rPr lang="en-US" dirty="0" err="1" smtClean="0"/>
              <a:t>LLStest</a:t>
            </a:r>
            <a:r>
              <a:rPr lang="en-US" dirty="0" smtClean="0"/>
              <a:t> + (</a:t>
            </a:r>
            <a:r>
              <a:rPr lang="en-US" dirty="0" smtClean="0"/>
              <a:t>1-0.632</a:t>
            </a:r>
            <a:r>
              <a:rPr lang="en-US" dirty="0" smtClean="0"/>
              <a:t>)*</a:t>
            </a:r>
            <a:r>
              <a:rPr lang="en-US" dirty="0" err="1" smtClean="0"/>
              <a:t>LLStrain</a:t>
            </a:r>
            <a:r>
              <a:rPr lang="en-US" dirty="0" smtClean="0"/>
              <a:t>, calculated as the average over 10 repeated sampling trials.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1447800" y="1600200"/>
            <a:ext cx="6477000" cy="4791075"/>
          </a:xfrm>
          <a:prstGeom prst="rect">
            <a:avLst/>
          </a:prstGeom>
          <a:noFill/>
          <a:ln w="9525">
            <a:noFill/>
            <a:miter lim="800000"/>
            <a:headEnd/>
            <a:tailEnd/>
          </a:ln>
          <a:effectLst/>
        </p:spPr>
      </p:pic>
      <p:sp>
        <p:nvSpPr>
          <p:cNvPr id="3" name="Title 1"/>
          <p:cNvSpPr txBox="1">
            <a:spLocks/>
          </p:cNvSpPr>
          <p:nvPr/>
        </p:nvSpPr>
        <p:spPr>
          <a:xfrm>
            <a:off x="457200" y="533400"/>
            <a:ext cx="8229600" cy="10668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2"/>
                </a:solidFill>
                <a:effectLst/>
                <a:uLnTx/>
                <a:uFillTx/>
                <a:latin typeface="+mj-lt"/>
                <a:ea typeface="+mj-ea"/>
                <a:cs typeface="+mj-cs"/>
              </a:rPr>
              <a:t>LLS</a:t>
            </a:r>
            <a:r>
              <a:rPr kumimoji="0" lang="en-US" sz="2800" b="0" i="0" u="none" strike="noStrike" kern="1200" cap="none" spc="0" normalizeH="0" baseline="0" noProof="0" dirty="0" smtClean="0">
                <a:ln>
                  <a:noFill/>
                </a:ln>
                <a:solidFill>
                  <a:schemeClr val="tx2"/>
                </a:solidFill>
                <a:effectLst/>
                <a:uLnTx/>
                <a:uFillTx/>
                <a:latin typeface="+mj-lt"/>
                <a:ea typeface="+mj-ea"/>
                <a:cs typeface="+mj-cs"/>
              </a:rPr>
              <a:t> scheme cont’d – regression is used</a:t>
            </a:r>
            <a:r>
              <a:rPr kumimoji="0" lang="en-US" sz="2800" b="0" i="0" u="none" strike="noStrike" kern="1200" cap="none" spc="0" normalizeH="0" noProof="0" dirty="0" smtClean="0">
                <a:ln>
                  <a:noFill/>
                </a:ln>
                <a:solidFill>
                  <a:schemeClr val="tx2"/>
                </a:solidFill>
                <a:effectLst/>
                <a:uLnTx/>
                <a:uFillTx/>
                <a:latin typeface="+mj-lt"/>
                <a:ea typeface="+mj-ea"/>
                <a:cs typeface="+mj-cs"/>
              </a:rPr>
              <a:t> for continuous scores in some </a:t>
            </a:r>
            <a:r>
              <a:rPr kumimoji="0" lang="en-US" sz="2800" b="0" i="0" u="none" strike="noStrike" kern="1200" cap="none" spc="0" normalizeH="0" noProof="0" dirty="0" err="1" smtClean="0">
                <a:ln>
                  <a:noFill/>
                </a:ln>
                <a:solidFill>
                  <a:schemeClr val="tx2"/>
                </a:solidFill>
                <a:effectLst/>
                <a:uLnTx/>
                <a:uFillTx/>
                <a:latin typeface="+mj-lt"/>
                <a:ea typeface="+mj-ea"/>
                <a:cs typeface="+mj-cs"/>
              </a:rPr>
              <a:t>datesets</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TextBox 3"/>
          <p:cNvSpPr txBox="1"/>
          <p:nvPr/>
        </p:nvSpPr>
        <p:spPr>
          <a:xfrm>
            <a:off x="7696200" y="2133600"/>
            <a:ext cx="1447800" cy="1200329"/>
          </a:xfrm>
          <a:prstGeom prst="rect">
            <a:avLst/>
          </a:prstGeom>
          <a:noFill/>
        </p:spPr>
        <p:txBody>
          <a:bodyPr wrap="square" rtlCol="0">
            <a:spAutoFit/>
          </a:bodyPr>
          <a:lstStyle/>
          <a:p>
            <a:r>
              <a:rPr lang="en-US" dirty="0" smtClean="0"/>
              <a:t>Only positive correlation is used </a:t>
            </a:r>
            <a:endParaRPr lang="en-US" dirty="0"/>
          </a:p>
        </p:txBody>
      </p:sp>
      <p:sp>
        <p:nvSpPr>
          <p:cNvPr id="5" name="TextBox 4"/>
          <p:cNvSpPr txBox="1"/>
          <p:nvPr/>
        </p:nvSpPr>
        <p:spPr>
          <a:xfrm>
            <a:off x="381000" y="4572000"/>
            <a:ext cx="1524000" cy="1200329"/>
          </a:xfrm>
          <a:prstGeom prst="rect">
            <a:avLst/>
          </a:prstGeom>
          <a:noFill/>
        </p:spPr>
        <p:txBody>
          <a:bodyPr wrap="square" rtlCol="0">
            <a:spAutoFit/>
          </a:bodyPr>
          <a:lstStyle/>
          <a:p>
            <a:r>
              <a:rPr lang="en-US" dirty="0" smtClean="0"/>
              <a:t>Bacteria profile performs best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409700" y="1185863"/>
            <a:ext cx="6324600" cy="4486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sz="3200" dirty="0" smtClean="0"/>
              <a:t>the weighted sum (WS) of individual </a:t>
            </a:r>
            <a:r>
              <a:rPr lang="en-US" sz="3200" dirty="0" smtClean="0"/>
              <a:t>scores – integrating all data sets</a:t>
            </a:r>
            <a:endParaRPr lang="en-US" sz="3200" dirty="0"/>
          </a:p>
        </p:txBody>
      </p:sp>
      <p:sp>
        <p:nvSpPr>
          <p:cNvPr id="3" name="Content Placeholder 2"/>
          <p:cNvSpPr>
            <a:spLocks noGrp="1"/>
          </p:cNvSpPr>
          <p:nvPr>
            <p:ph idx="1"/>
          </p:nvPr>
        </p:nvSpPr>
        <p:spPr/>
        <p:txBody>
          <a:bodyPr>
            <a:normAutofit/>
          </a:bodyPr>
          <a:lstStyle/>
          <a:p>
            <a:r>
              <a:rPr lang="en-US" sz="2000" i="1" dirty="0" smtClean="0"/>
              <a:t>T</a:t>
            </a:r>
            <a:r>
              <a:rPr lang="en-US" sz="2000" i="1" dirty="0" smtClean="0"/>
              <a:t>, </a:t>
            </a:r>
            <a:r>
              <a:rPr lang="en-US" sz="2000" dirty="0" smtClean="0"/>
              <a:t>representing a LLS threshold for all data sets </a:t>
            </a:r>
            <a:r>
              <a:rPr lang="en-US" sz="2000" dirty="0" smtClean="0"/>
              <a:t>being integrated. </a:t>
            </a:r>
          </a:p>
          <a:p>
            <a:r>
              <a:rPr lang="en-US" sz="2000" i="1" dirty="0" smtClean="0"/>
              <a:t>D</a:t>
            </a:r>
            <a:r>
              <a:rPr lang="en-US" sz="2000" dirty="0" smtClean="0"/>
              <a:t>, a </a:t>
            </a:r>
            <a:r>
              <a:rPr lang="en-US" sz="2000" dirty="0" smtClean="0"/>
              <a:t>parameter </a:t>
            </a:r>
            <a:r>
              <a:rPr lang="en-US" sz="2000" dirty="0" smtClean="0"/>
              <a:t>for the overall degree of independence among the data </a:t>
            </a:r>
            <a:r>
              <a:rPr lang="en-US" sz="2000" dirty="0" smtClean="0"/>
              <a:t>sets</a:t>
            </a:r>
            <a:r>
              <a:rPr lang="en-US" sz="2000" dirty="0" smtClean="0"/>
              <a:t>.</a:t>
            </a:r>
            <a:r>
              <a:rPr lang="en-US" sz="2000" dirty="0" smtClean="0"/>
              <a:t> Determined by </a:t>
            </a:r>
            <a:r>
              <a:rPr lang="en-US" sz="2000" dirty="0" smtClean="0"/>
              <a:t>the (linear) decay rate of the weight for secondary evidence. </a:t>
            </a:r>
            <a:r>
              <a:rPr lang="en-US" sz="2000" dirty="0" smtClean="0"/>
              <a:t>It ranges </a:t>
            </a:r>
            <a:r>
              <a:rPr lang="en-US" sz="2000" dirty="0" smtClean="0"/>
              <a:t>from 1 to +∞ and captures the relative independence of the data sets, low values </a:t>
            </a:r>
            <a:r>
              <a:rPr lang="en-US" sz="2000" dirty="0" smtClean="0"/>
              <a:t>of </a:t>
            </a:r>
            <a:r>
              <a:rPr lang="en-US" sz="2000" i="1" dirty="0" smtClean="0"/>
              <a:t>D </a:t>
            </a:r>
            <a:r>
              <a:rPr lang="en-US" sz="2000" dirty="0" smtClean="0"/>
              <a:t>indicating more independence among data sets and higher values indicating less.</a:t>
            </a:r>
          </a:p>
          <a:p>
            <a:r>
              <a:rPr lang="en-US" sz="2000" dirty="0" smtClean="0"/>
              <a:t> </a:t>
            </a:r>
            <a:r>
              <a:rPr lang="en-US" sz="2000" i="1" dirty="0" err="1" smtClean="0"/>
              <a:t>i</a:t>
            </a:r>
            <a:r>
              <a:rPr lang="en-US" sz="2000" i="1" dirty="0" smtClean="0"/>
              <a:t> </a:t>
            </a:r>
            <a:r>
              <a:rPr lang="en-US" sz="2000" dirty="0" smtClean="0"/>
              <a:t>is the </a:t>
            </a:r>
            <a:r>
              <a:rPr lang="en-US" sz="2000" dirty="0" smtClean="0"/>
              <a:t>order index </a:t>
            </a:r>
            <a:r>
              <a:rPr lang="en-US" sz="2000" dirty="0" smtClean="0"/>
              <a:t>of the data sets after rank-ordering the </a:t>
            </a:r>
            <a:r>
              <a:rPr lang="en-US" sz="2000" i="1" dirty="0" smtClean="0"/>
              <a:t>n </a:t>
            </a:r>
            <a:r>
              <a:rPr lang="en-US" sz="2000" dirty="0" smtClean="0"/>
              <a:t>remaining </a:t>
            </a:r>
            <a:r>
              <a:rPr lang="en-US" sz="2000" i="1" dirty="0" smtClean="0"/>
              <a:t>LLS </a:t>
            </a:r>
            <a:r>
              <a:rPr lang="en-US" sz="2000" dirty="0" smtClean="0"/>
              <a:t>scores </a:t>
            </a:r>
            <a:r>
              <a:rPr lang="en-US" sz="2000" dirty="0" smtClean="0"/>
              <a:t>descending in </a:t>
            </a:r>
            <a:r>
              <a:rPr lang="en-US" sz="2000" dirty="0" smtClean="0"/>
              <a:t>magnitude.</a:t>
            </a:r>
          </a:p>
          <a:p>
            <a:r>
              <a:rPr lang="en-US" sz="2000" i="1" dirty="0" smtClean="0"/>
              <a:t>D, T</a:t>
            </a:r>
            <a:r>
              <a:rPr lang="en-US" sz="2000" dirty="0" smtClean="0"/>
              <a:t>  </a:t>
            </a:r>
            <a:r>
              <a:rPr lang="en-US" sz="2000" dirty="0" smtClean="0"/>
              <a:t>are chosen by systematically testing values of </a:t>
            </a:r>
            <a:r>
              <a:rPr lang="en-US" sz="2000" dirty="0" smtClean="0"/>
              <a:t>D and </a:t>
            </a:r>
            <a:r>
              <a:rPr lang="en-US" sz="2000" dirty="0" smtClean="0"/>
              <a:t>T in order to maximize overall performance (area under a plot of </a:t>
            </a:r>
            <a:r>
              <a:rPr lang="en-US" sz="2000" i="1" dirty="0" smtClean="0"/>
              <a:t>LLS versus </a:t>
            </a:r>
            <a:r>
              <a:rPr lang="en-US" sz="2000" i="1" dirty="0" smtClean="0"/>
              <a:t>gene </a:t>
            </a:r>
            <a:r>
              <a:rPr lang="en-US" sz="2000" dirty="0" smtClean="0"/>
              <a:t>pairs </a:t>
            </a:r>
            <a:r>
              <a:rPr lang="en-US" sz="2000" dirty="0" smtClean="0"/>
              <a:t>incorporated in the network) on the Gene Ontology benchmark, selecting a </a:t>
            </a:r>
            <a:r>
              <a:rPr lang="en-US" sz="2000" dirty="0" smtClean="0"/>
              <a:t>single value </a:t>
            </a:r>
            <a:r>
              <a:rPr lang="en-US" sz="2000" dirty="0" smtClean="0"/>
              <a:t>of </a:t>
            </a:r>
            <a:r>
              <a:rPr lang="en-US" sz="2000" i="1" dirty="0" smtClean="0"/>
              <a:t>D and of T for all gene pairs being integrated using these datasets.</a:t>
            </a:r>
            <a:endParaRPr lang="en-US" sz="2000" dirty="0" smtClean="0"/>
          </a:p>
          <a:p>
            <a:endParaRPr lang="en-US" sz="2000" dirty="0"/>
          </a:p>
        </p:txBody>
      </p:sp>
      <p:pic>
        <p:nvPicPr>
          <p:cNvPr id="6146" name="Picture 2"/>
          <p:cNvPicPr>
            <a:picLocks noChangeAspect="1" noChangeArrowheads="1"/>
          </p:cNvPicPr>
          <p:nvPr/>
        </p:nvPicPr>
        <p:blipFill>
          <a:blip r:embed="rId2"/>
          <a:srcRect/>
          <a:stretch>
            <a:fillRect/>
          </a:stretch>
        </p:blipFill>
        <p:spPr bwMode="auto">
          <a:xfrm>
            <a:off x="1981200" y="1752600"/>
            <a:ext cx="2638425" cy="561975"/>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5486400" y="533400"/>
            <a:ext cx="2914650" cy="18288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down)">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66800"/>
          </a:xfrm>
        </p:spPr>
        <p:txBody>
          <a:bodyPr/>
          <a:lstStyle/>
          <a:p>
            <a:r>
              <a:rPr lang="en-US" dirty="0" smtClean="0"/>
              <a:t>Abstract</a:t>
            </a:r>
            <a:endParaRPr lang="en-US" dirty="0"/>
          </a:p>
        </p:txBody>
      </p:sp>
      <p:sp>
        <p:nvSpPr>
          <p:cNvPr id="3" name="Content Placeholder 2"/>
          <p:cNvSpPr>
            <a:spLocks noGrp="1"/>
          </p:cNvSpPr>
          <p:nvPr>
            <p:ph idx="1"/>
          </p:nvPr>
        </p:nvSpPr>
        <p:spPr>
          <a:xfrm>
            <a:off x="457200" y="990600"/>
            <a:ext cx="8229600" cy="5867400"/>
          </a:xfrm>
        </p:spPr>
        <p:txBody>
          <a:bodyPr>
            <a:noAutofit/>
          </a:bodyPr>
          <a:lstStyle/>
          <a:p>
            <a:r>
              <a:rPr lang="en-US" sz="2000" dirty="0" smtClean="0"/>
              <a:t>The fundamental aim of genetics is to understand how an organism's </a:t>
            </a:r>
            <a:r>
              <a:rPr lang="en-US" sz="2000" dirty="0" smtClean="0">
                <a:solidFill>
                  <a:srgbClr val="FF0000"/>
                </a:solidFill>
              </a:rPr>
              <a:t>phenotype</a:t>
            </a:r>
            <a:r>
              <a:rPr lang="en-US" sz="2000" dirty="0" smtClean="0"/>
              <a:t> is determined by its </a:t>
            </a:r>
            <a:r>
              <a:rPr lang="en-US" sz="2000" dirty="0" smtClean="0">
                <a:solidFill>
                  <a:srgbClr val="FF0000"/>
                </a:solidFill>
              </a:rPr>
              <a:t>genotype</a:t>
            </a:r>
            <a:r>
              <a:rPr lang="en-US" sz="2000" dirty="0" smtClean="0"/>
              <a:t>, and implicit in this is predicting how changes in DNA sequence alter phenotypes. </a:t>
            </a:r>
            <a:r>
              <a:rPr lang="en-US" sz="2000" dirty="0" smtClean="0">
                <a:solidFill>
                  <a:srgbClr val="FF0000"/>
                </a:solidFill>
              </a:rPr>
              <a:t>A single network</a:t>
            </a:r>
            <a:r>
              <a:rPr lang="en-US" sz="2000" dirty="0" smtClean="0"/>
              <a:t> </a:t>
            </a:r>
            <a:r>
              <a:rPr lang="en-US" sz="2000" u="sng" dirty="0" smtClean="0"/>
              <a:t>covering all the genes </a:t>
            </a:r>
            <a:r>
              <a:rPr lang="en-US" sz="2000" dirty="0" smtClean="0"/>
              <a:t>of an organism might guide such predictions down to </a:t>
            </a:r>
            <a:r>
              <a:rPr lang="en-US" sz="2000" u="sng" dirty="0" smtClean="0"/>
              <a:t>the level of individual cells and tissues</a:t>
            </a:r>
            <a:r>
              <a:rPr lang="en-US" sz="2000" dirty="0" smtClean="0"/>
              <a:t>. To validate this approach, we computationally generated a network covering most </a:t>
            </a:r>
            <a:r>
              <a:rPr lang="en-US" sz="2000" i="1" dirty="0" smtClean="0">
                <a:solidFill>
                  <a:srgbClr val="FF0000"/>
                </a:solidFill>
              </a:rPr>
              <a:t>C. </a:t>
            </a:r>
            <a:r>
              <a:rPr lang="en-US" sz="2000" i="1" dirty="0" err="1" smtClean="0">
                <a:solidFill>
                  <a:srgbClr val="FF0000"/>
                </a:solidFill>
              </a:rPr>
              <a:t>elegans</a:t>
            </a:r>
            <a:r>
              <a:rPr lang="en-US" sz="2000" i="1" dirty="0" smtClean="0">
                <a:solidFill>
                  <a:srgbClr val="FF0000"/>
                </a:solidFill>
              </a:rPr>
              <a:t> </a:t>
            </a:r>
            <a:r>
              <a:rPr lang="en-US" sz="2000" dirty="0" smtClean="0"/>
              <a:t>genes and tested its predictive capacity. </a:t>
            </a:r>
            <a:r>
              <a:rPr lang="en-US" sz="2000" dirty="0" smtClean="0">
                <a:solidFill>
                  <a:srgbClr val="FFC000"/>
                </a:solidFill>
              </a:rPr>
              <a:t>Connectivity</a:t>
            </a:r>
            <a:r>
              <a:rPr lang="en-US" sz="2000" dirty="0" smtClean="0"/>
              <a:t> within this network predicts </a:t>
            </a:r>
            <a:r>
              <a:rPr lang="en-US" sz="2000" dirty="0" smtClean="0">
                <a:solidFill>
                  <a:srgbClr val="FFC000"/>
                </a:solidFill>
              </a:rPr>
              <a:t>essentiality</a:t>
            </a:r>
            <a:r>
              <a:rPr lang="en-US" sz="2000" dirty="0" smtClean="0"/>
              <a:t>, identifying this relationship as an evolutionarily conserved biological principle. Critically, the network makes </a:t>
            </a:r>
            <a:r>
              <a:rPr lang="en-US" sz="2000" dirty="0" smtClean="0">
                <a:solidFill>
                  <a:srgbClr val="FFC000"/>
                </a:solidFill>
              </a:rPr>
              <a:t>tissue-specific predictions</a:t>
            </a:r>
            <a:r>
              <a:rPr lang="en-US" sz="2000" dirty="0" smtClean="0"/>
              <a:t>—we accurately identify genes for most systematically assayed loss-of-function phenotypes, which span diverse cellular and developmental processes. Using the network, </a:t>
            </a:r>
            <a:r>
              <a:rPr lang="en-US" sz="2000" u="sng" dirty="0" smtClean="0"/>
              <a:t>we identify 16 genes whose inactivation suppresses defects in the retinoblastoma tumor suppressor pathway</a:t>
            </a:r>
            <a:r>
              <a:rPr lang="en-US" sz="2000" dirty="0" smtClean="0"/>
              <a:t>, and we successfully </a:t>
            </a:r>
            <a:r>
              <a:rPr lang="en-US" sz="2000" u="sng" dirty="0" smtClean="0"/>
              <a:t>predict that the </a:t>
            </a:r>
            <a:r>
              <a:rPr lang="en-US" sz="2000" u="sng" dirty="0" err="1" smtClean="0"/>
              <a:t>dystrophin</a:t>
            </a:r>
            <a:r>
              <a:rPr lang="en-US" sz="2000" u="sng" dirty="0" smtClean="0"/>
              <a:t> complex modulates EGF signaling.</a:t>
            </a:r>
            <a:r>
              <a:rPr lang="en-US" sz="2000" dirty="0" smtClean="0"/>
              <a:t> We conclude that an analogous network for </a:t>
            </a:r>
            <a:r>
              <a:rPr lang="en-US" sz="2000" dirty="0" smtClean="0">
                <a:solidFill>
                  <a:srgbClr val="FFC000"/>
                </a:solidFill>
              </a:rPr>
              <a:t>human</a:t>
            </a:r>
            <a:r>
              <a:rPr lang="en-US" sz="2000" dirty="0" smtClean="0"/>
              <a:t> genes might be similarly predictive and thus facilitate identification of disease genes and rational therapeutic targets.</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2257425" y="819150"/>
            <a:ext cx="5152886" cy="5810250"/>
          </a:xfrm>
          <a:prstGeom prst="rect">
            <a:avLst/>
          </a:prstGeom>
          <a:noFill/>
          <a:ln w="9525">
            <a:noFill/>
            <a:miter lim="800000"/>
            <a:headEnd/>
            <a:tailEnd/>
          </a:ln>
          <a:effectLst/>
        </p:spPr>
      </p:pic>
      <p:sp>
        <p:nvSpPr>
          <p:cNvPr id="3" name="Title 1"/>
          <p:cNvSpPr txBox="1">
            <a:spLocks/>
          </p:cNvSpPr>
          <p:nvPr/>
        </p:nvSpPr>
        <p:spPr>
          <a:xfrm>
            <a:off x="0" y="533400"/>
            <a:ext cx="8229600" cy="1066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2"/>
                </a:solidFill>
                <a:effectLst/>
                <a:uLnTx/>
                <a:uFillTx/>
                <a:latin typeface="+mj-lt"/>
                <a:ea typeface="+mj-ea"/>
                <a:cs typeface="+mj-cs"/>
              </a:rPr>
              <a:t>integration</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Right Arrow Callout 3"/>
          <p:cNvSpPr/>
          <p:nvPr/>
        </p:nvSpPr>
        <p:spPr>
          <a:xfrm>
            <a:off x="381000" y="5943600"/>
            <a:ext cx="1905000" cy="457200"/>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composite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The final network has a total of </a:t>
            </a:r>
            <a:r>
              <a:rPr lang="en-US" sz="2400" dirty="0" smtClean="0">
                <a:solidFill>
                  <a:srgbClr val="FF0000"/>
                </a:solidFill>
              </a:rPr>
              <a:t>384,700</a:t>
            </a:r>
            <a:r>
              <a:rPr lang="en-US" sz="2400" dirty="0" smtClean="0"/>
              <a:t> linkages between </a:t>
            </a:r>
            <a:r>
              <a:rPr lang="en-US" sz="2400" dirty="0" smtClean="0">
                <a:solidFill>
                  <a:srgbClr val="FF0000"/>
                </a:solidFill>
              </a:rPr>
              <a:t>16,113</a:t>
            </a:r>
            <a:r>
              <a:rPr lang="en-US" sz="2400" dirty="0" smtClean="0"/>
              <a:t> </a:t>
            </a:r>
            <a:r>
              <a:rPr lang="en-US" sz="2400" i="1" dirty="0" smtClean="0"/>
              <a:t>C. </a:t>
            </a:r>
            <a:r>
              <a:rPr lang="en-US" sz="2400" i="1" dirty="0" err="1" smtClean="0"/>
              <a:t>elegans</a:t>
            </a:r>
            <a:r>
              <a:rPr lang="en-US" sz="2400" i="1" dirty="0" smtClean="0"/>
              <a:t> </a:t>
            </a:r>
            <a:r>
              <a:rPr lang="en-US" sz="2400" dirty="0" smtClean="0"/>
              <a:t>proteins, covering </a:t>
            </a:r>
            <a:r>
              <a:rPr lang="en-US" sz="2400" dirty="0" smtClean="0"/>
              <a:t>~</a:t>
            </a:r>
            <a:r>
              <a:rPr lang="en-US" sz="2400" dirty="0" smtClean="0">
                <a:solidFill>
                  <a:srgbClr val="FF0000"/>
                </a:solidFill>
              </a:rPr>
              <a:t>82</a:t>
            </a:r>
            <a:r>
              <a:rPr lang="en-US" sz="2400" dirty="0" smtClean="0"/>
              <a:t> % of </a:t>
            </a:r>
            <a:r>
              <a:rPr lang="en-US" sz="2400" i="1" dirty="0" smtClean="0"/>
              <a:t>C. </a:t>
            </a:r>
            <a:r>
              <a:rPr lang="en-US" sz="2400" i="1" dirty="0" err="1" smtClean="0"/>
              <a:t>elegans</a:t>
            </a:r>
            <a:r>
              <a:rPr lang="en-US" sz="2400" i="1" dirty="0" smtClean="0"/>
              <a:t> </a:t>
            </a:r>
            <a:r>
              <a:rPr lang="en-US" sz="2400" dirty="0" smtClean="0"/>
              <a:t>proteome; all gene pairs have a higher likelihood </a:t>
            </a:r>
            <a:r>
              <a:rPr lang="en-US" sz="2400" dirty="0" smtClean="0"/>
              <a:t>of belonging </a:t>
            </a:r>
            <a:r>
              <a:rPr lang="en-US" sz="2400" dirty="0" smtClean="0"/>
              <a:t>to the same pathway than random chance. To define a model with </a:t>
            </a:r>
            <a:r>
              <a:rPr lang="en-US" sz="2400" dirty="0" smtClean="0"/>
              <a:t>high confidence </a:t>
            </a:r>
            <a:r>
              <a:rPr lang="en-US" sz="2400" dirty="0" smtClean="0"/>
              <a:t>and reasonable proteome coverage, we applied a likelihood threshold, </a:t>
            </a:r>
            <a:r>
              <a:rPr lang="en-US" sz="2400" dirty="0" smtClean="0"/>
              <a:t>keeping only </a:t>
            </a:r>
            <a:r>
              <a:rPr lang="en-US" sz="2400" dirty="0" smtClean="0"/>
              <a:t>gene pairs linked with a likelihood of being in the same pathway of at least </a:t>
            </a:r>
            <a:r>
              <a:rPr lang="en-US" sz="2400" dirty="0" smtClean="0">
                <a:solidFill>
                  <a:srgbClr val="FF0000"/>
                </a:solidFill>
              </a:rPr>
              <a:t>1.5</a:t>
            </a:r>
            <a:r>
              <a:rPr lang="en-US" sz="2400" dirty="0" smtClean="0"/>
              <a:t> </a:t>
            </a:r>
            <a:r>
              <a:rPr lang="en-US" sz="2400" dirty="0" smtClean="0"/>
              <a:t>fold better </a:t>
            </a:r>
            <a:r>
              <a:rPr lang="en-US" sz="2400" dirty="0" smtClean="0"/>
              <a:t>than random chance. Using this threshold, we defined the core network, </a:t>
            </a:r>
            <a:r>
              <a:rPr lang="en-US" sz="2400" dirty="0" smtClean="0"/>
              <a:t>containing </a:t>
            </a:r>
            <a:r>
              <a:rPr lang="en-US" sz="2400" dirty="0" smtClean="0">
                <a:solidFill>
                  <a:srgbClr val="FF0000"/>
                </a:solidFill>
              </a:rPr>
              <a:t>113,829</a:t>
            </a:r>
            <a:r>
              <a:rPr lang="en-US" sz="2400" dirty="0" smtClean="0"/>
              <a:t> </a:t>
            </a:r>
            <a:r>
              <a:rPr lang="en-US" sz="2400" dirty="0" smtClean="0"/>
              <a:t>linkages for </a:t>
            </a:r>
            <a:r>
              <a:rPr lang="en-US" sz="2400" dirty="0" smtClean="0">
                <a:solidFill>
                  <a:srgbClr val="FF0000"/>
                </a:solidFill>
              </a:rPr>
              <a:t>12,357</a:t>
            </a:r>
            <a:r>
              <a:rPr lang="en-US" sz="2400" dirty="0" smtClean="0"/>
              <a:t> worm proteins (~</a:t>
            </a:r>
            <a:r>
              <a:rPr lang="en-US" sz="2400" dirty="0" smtClean="0">
                <a:solidFill>
                  <a:srgbClr val="FF0000"/>
                </a:solidFill>
              </a:rPr>
              <a:t>63</a:t>
            </a:r>
            <a:r>
              <a:rPr lang="en-US" sz="2400" dirty="0" smtClean="0"/>
              <a:t>% of the worm proteome).</a:t>
            </a:r>
            <a:endParaRPr lang="en-US" sz="2400" dirty="0"/>
          </a:p>
        </p:txBody>
      </p:sp>
      <p:sp>
        <p:nvSpPr>
          <p:cNvPr id="4" name="Title 3"/>
          <p:cNvSpPr>
            <a:spLocks noGrp="1"/>
          </p:cNvSpPr>
          <p:nvPr>
            <p:ph type="title"/>
          </p:nvPr>
        </p:nvSpPr>
        <p:spPr/>
        <p:txBody>
          <a:bodyPr/>
          <a:lstStyle/>
          <a:p>
            <a:r>
              <a:rPr lang="en-US" dirty="0" smtClean="0"/>
              <a:t>Final network</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Basics</a:t>
            </a:r>
            <a:endParaRPr lang="en-US" dirty="0"/>
          </a:p>
        </p:txBody>
      </p:sp>
      <p:pic>
        <p:nvPicPr>
          <p:cNvPr id="13315" name="Picture 3"/>
          <p:cNvPicPr>
            <a:picLocks noChangeAspect="1" noChangeArrowheads="1"/>
          </p:cNvPicPr>
          <p:nvPr/>
        </p:nvPicPr>
        <p:blipFill>
          <a:blip r:embed="rId3"/>
          <a:srcRect/>
          <a:stretch>
            <a:fillRect/>
          </a:stretch>
        </p:blipFill>
        <p:spPr bwMode="auto">
          <a:xfrm>
            <a:off x="228600" y="1752600"/>
            <a:ext cx="4372045" cy="4267200"/>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a:srcRect/>
          <a:stretch>
            <a:fillRect/>
          </a:stretch>
        </p:blipFill>
        <p:spPr bwMode="auto">
          <a:xfrm>
            <a:off x="4867275" y="381000"/>
            <a:ext cx="4276725" cy="6477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b"/>
          <a:lstStyle/>
          <a:p>
            <a:r>
              <a:rPr lang="en-US" dirty="0" smtClean="0"/>
              <a:t>Linkages in </a:t>
            </a:r>
            <a:r>
              <a:rPr lang="en-US" dirty="0" err="1" smtClean="0"/>
              <a:t>Wormnet</a:t>
            </a:r>
            <a:r>
              <a:rPr lang="en-US" dirty="0" smtClean="0"/>
              <a:t> tend to connect genes expressed in the same tissue.</a:t>
            </a:r>
            <a:endParaRPr lang="en-US" dirty="0"/>
          </a:p>
        </p:txBody>
      </p:sp>
      <p:pic>
        <p:nvPicPr>
          <p:cNvPr id="14338" name="Picture 2"/>
          <p:cNvPicPr>
            <a:picLocks noChangeAspect="1" noChangeArrowheads="1"/>
          </p:cNvPicPr>
          <p:nvPr/>
        </p:nvPicPr>
        <p:blipFill>
          <a:blip r:embed="rId3"/>
          <a:srcRect/>
          <a:stretch>
            <a:fillRect/>
          </a:stretch>
        </p:blipFill>
        <p:spPr bwMode="auto">
          <a:xfrm>
            <a:off x="1981200" y="1143000"/>
            <a:ext cx="4619625" cy="37909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lstStyle/>
          <a:p>
            <a:r>
              <a:rPr lang="en-US" dirty="0" smtClean="0"/>
              <a:t>Basic evaluations</a:t>
            </a:r>
            <a:endParaRPr lang="en-US" dirty="0"/>
          </a:p>
        </p:txBody>
      </p:sp>
      <p:pic>
        <p:nvPicPr>
          <p:cNvPr id="9218" name="Picture 2"/>
          <p:cNvPicPr>
            <a:picLocks noGrp="1" noChangeAspect="1" noChangeArrowheads="1"/>
          </p:cNvPicPr>
          <p:nvPr>
            <p:ph idx="1"/>
          </p:nvPr>
        </p:nvPicPr>
        <p:blipFill>
          <a:blip r:embed="rId2"/>
          <a:srcRect/>
          <a:stretch>
            <a:fillRect/>
          </a:stretch>
        </p:blipFill>
        <p:spPr bwMode="auto">
          <a:xfrm>
            <a:off x="685800" y="1522026"/>
            <a:ext cx="2819400" cy="4935924"/>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4038600" y="1905000"/>
            <a:ext cx="4724400" cy="3886200"/>
          </a:xfrm>
          <a:prstGeom prst="rect">
            <a:avLst/>
          </a:prstGeom>
          <a:noFill/>
          <a:ln w="9525">
            <a:noFill/>
            <a:miter lim="800000"/>
            <a:headEnd/>
            <a:tailEnd/>
          </a:ln>
          <a:effectLst/>
        </p:spPr>
      </p:pic>
      <p:cxnSp>
        <p:nvCxnSpPr>
          <p:cNvPr id="7" name="Straight Connector 6"/>
          <p:cNvCxnSpPr/>
          <p:nvPr/>
        </p:nvCxnSpPr>
        <p:spPr>
          <a:xfrm rot="5400000" flipH="1" flipV="1">
            <a:off x="3733800" y="4114800"/>
            <a:ext cx="441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020594" y="4114006"/>
            <a:ext cx="441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8800" y="1524000"/>
            <a:ext cx="663964" cy="369332"/>
          </a:xfrm>
          <a:prstGeom prst="rect">
            <a:avLst/>
          </a:prstGeom>
          <a:noFill/>
        </p:spPr>
        <p:txBody>
          <a:bodyPr wrap="none" rtlCol="0">
            <a:spAutoFit/>
          </a:bodyPr>
          <a:lstStyle/>
          <a:p>
            <a:r>
              <a:rPr lang="en-US" dirty="0" smtClean="0"/>
              <a:t>Core</a:t>
            </a:r>
            <a:endParaRPr lang="en-US" dirty="0"/>
          </a:p>
        </p:txBody>
      </p:sp>
      <p:sp>
        <p:nvSpPr>
          <p:cNvPr id="10" name="TextBox 9"/>
          <p:cNvSpPr txBox="1"/>
          <p:nvPr/>
        </p:nvSpPr>
        <p:spPr>
          <a:xfrm>
            <a:off x="7924800" y="1600200"/>
            <a:ext cx="433132" cy="369332"/>
          </a:xfrm>
          <a:prstGeom prst="rect">
            <a:avLst/>
          </a:prstGeom>
          <a:noFill/>
        </p:spPr>
        <p:txBody>
          <a:bodyPr wrap="none" rtlCol="0">
            <a:spAutoFit/>
          </a:bodyPr>
          <a:lstStyle/>
          <a:p>
            <a:r>
              <a:rPr lang="en-US" dirty="0" smtClean="0"/>
              <a:t>all</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sz="2400" dirty="0" smtClean="0"/>
              <a:t>first tested whether the network could predict gene essentiality</a:t>
            </a:r>
            <a:endParaRPr lang="en-US" sz="2400" dirty="0"/>
          </a:p>
        </p:txBody>
      </p:sp>
      <p:pic>
        <p:nvPicPr>
          <p:cNvPr id="4" name="Content Placeholder 3" descr="ng.2007.70-F2.jpg"/>
          <p:cNvPicPr>
            <a:picLocks noGrp="1" noChangeAspect="1"/>
          </p:cNvPicPr>
          <p:nvPr>
            <p:ph idx="1"/>
          </p:nvPr>
        </p:nvPicPr>
        <p:blipFill>
          <a:blip r:embed="rId2"/>
          <a:stretch>
            <a:fillRect/>
          </a:stretch>
        </p:blipFill>
        <p:spPr>
          <a:xfrm>
            <a:off x="1828800" y="1600200"/>
            <a:ext cx="5793664" cy="4973638"/>
          </a:xfrm>
        </p:spPr>
      </p:pic>
      <p:sp>
        <p:nvSpPr>
          <p:cNvPr id="5" name="TextBox 4"/>
          <p:cNvSpPr txBox="1"/>
          <p:nvPr/>
        </p:nvSpPr>
        <p:spPr>
          <a:xfrm>
            <a:off x="228600" y="1828800"/>
            <a:ext cx="1676400" cy="3416320"/>
          </a:xfrm>
          <a:prstGeom prst="rect">
            <a:avLst/>
          </a:prstGeom>
          <a:noFill/>
        </p:spPr>
        <p:txBody>
          <a:bodyPr wrap="square" rtlCol="0">
            <a:spAutoFit/>
          </a:bodyPr>
          <a:lstStyle/>
          <a:p>
            <a:r>
              <a:rPr lang="en-US" dirty="0" smtClean="0"/>
              <a:t>A. Correlating to a whole genome </a:t>
            </a:r>
            <a:r>
              <a:rPr lang="en-US" dirty="0" err="1" smtClean="0"/>
              <a:t>RNAi</a:t>
            </a:r>
            <a:r>
              <a:rPr lang="en-US" dirty="0" smtClean="0"/>
              <a:t> study. (embryonic lethal, sterile, larval lethal, sterile progeny, adult lethal are considered essential.)</a:t>
            </a:r>
            <a:endParaRPr lang="en-US" dirty="0"/>
          </a:p>
        </p:txBody>
      </p:sp>
      <p:sp>
        <p:nvSpPr>
          <p:cNvPr id="6" name="TextBox 5"/>
          <p:cNvSpPr txBox="1"/>
          <p:nvPr/>
        </p:nvSpPr>
        <p:spPr>
          <a:xfrm>
            <a:off x="7543800" y="1600200"/>
            <a:ext cx="1600200" cy="2031325"/>
          </a:xfrm>
          <a:prstGeom prst="rect">
            <a:avLst/>
          </a:prstGeom>
          <a:noFill/>
        </p:spPr>
        <p:txBody>
          <a:bodyPr wrap="square" rtlCol="0">
            <a:spAutoFit/>
          </a:bodyPr>
          <a:lstStyle/>
          <a:p>
            <a:r>
              <a:rPr lang="en-US" dirty="0" smtClean="0"/>
              <a:t>B. Excluding yeast-derived linkage  (which reported this correlation by </a:t>
            </a:r>
            <a:r>
              <a:rPr lang="en-US" dirty="0" err="1" smtClean="0"/>
              <a:t>barabasi</a:t>
            </a:r>
            <a:r>
              <a:rPr lang="en-US" dirty="0" smtClean="0"/>
              <a:t>)</a:t>
            </a:r>
            <a:endParaRPr lang="en-US" dirty="0"/>
          </a:p>
        </p:txBody>
      </p:sp>
      <p:sp>
        <p:nvSpPr>
          <p:cNvPr id="7" name="TextBox 6"/>
          <p:cNvSpPr txBox="1"/>
          <p:nvPr/>
        </p:nvSpPr>
        <p:spPr>
          <a:xfrm>
            <a:off x="7620000" y="3657600"/>
            <a:ext cx="15240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After removing all yeast orthologs</a:t>
            </a:r>
            <a:endParaRPr lang="en-US" dirty="0"/>
          </a:p>
        </p:txBody>
      </p:sp>
      <p:grpSp>
        <p:nvGrpSpPr>
          <p:cNvPr id="10" name="Group 9"/>
          <p:cNvGrpSpPr/>
          <p:nvPr/>
        </p:nvGrpSpPr>
        <p:grpSpPr>
          <a:xfrm>
            <a:off x="228600" y="1447800"/>
            <a:ext cx="4343400" cy="4901142"/>
            <a:chOff x="228600" y="1447800"/>
            <a:chExt cx="4343400" cy="4901142"/>
          </a:xfrm>
        </p:grpSpPr>
        <p:pic>
          <p:nvPicPr>
            <p:cNvPr id="10242" name="Picture 2"/>
            <p:cNvPicPr>
              <a:picLocks noChangeAspect="1" noChangeArrowheads="1"/>
            </p:cNvPicPr>
            <p:nvPr/>
          </p:nvPicPr>
          <p:blipFill>
            <a:blip r:embed="rId3">
              <a:lum bright="-56000" contrast="71000"/>
            </a:blip>
            <a:srcRect/>
            <a:stretch>
              <a:fillRect/>
            </a:stretch>
          </p:blipFill>
          <p:spPr bwMode="auto">
            <a:xfrm>
              <a:off x="2057400" y="1447800"/>
              <a:ext cx="2514600" cy="4901142"/>
            </a:xfrm>
            <a:prstGeom prst="rect">
              <a:avLst/>
            </a:prstGeom>
            <a:noFill/>
            <a:ln w="9525">
              <a:noFill/>
              <a:miter lim="800000"/>
              <a:headEnd/>
              <a:tailEnd/>
            </a:ln>
            <a:effectLst/>
          </p:spPr>
        </p:pic>
        <p:sp>
          <p:nvSpPr>
            <p:cNvPr id="9" name="TextBox 8"/>
            <p:cNvSpPr txBox="1"/>
            <p:nvPr/>
          </p:nvSpPr>
          <p:spPr>
            <a:xfrm>
              <a:off x="228600" y="5562600"/>
              <a:ext cx="1905000" cy="646331"/>
            </a:xfrm>
            <a:prstGeom prst="rect">
              <a:avLst/>
            </a:prstGeom>
            <a:noFill/>
          </p:spPr>
          <p:txBody>
            <a:bodyPr wrap="square" rtlCol="0">
              <a:spAutoFit/>
            </a:bodyPr>
            <a:lstStyle/>
            <a:p>
              <a:r>
                <a:rPr lang="en-US" dirty="0" err="1" smtClean="0">
                  <a:solidFill>
                    <a:srgbClr val="FF0000"/>
                  </a:solidFill>
                </a:rPr>
                <a:t>Barabasi</a:t>
              </a:r>
              <a:endParaRPr lang="en-US" dirty="0" smtClean="0">
                <a:solidFill>
                  <a:srgbClr val="FF0000"/>
                </a:solidFill>
              </a:endParaRPr>
            </a:p>
            <a:p>
              <a:r>
                <a:rPr lang="en-US" dirty="0" smtClean="0">
                  <a:solidFill>
                    <a:srgbClr val="FF0000"/>
                  </a:solidFill>
                </a:rPr>
                <a:t>Pearson r = 0.75</a:t>
              </a:r>
              <a:endParaRPr lang="en-US" dirty="0">
                <a:solidFill>
                  <a:srgbClr val="FF0000"/>
                </a:solidFill>
              </a:endParaRPr>
            </a:p>
          </p:txBody>
        </p:sp>
      </p:grpSp>
      <p:sp>
        <p:nvSpPr>
          <p:cNvPr id="11" name="TextBox 10"/>
          <p:cNvSpPr txBox="1"/>
          <p:nvPr/>
        </p:nvSpPr>
        <p:spPr>
          <a:xfrm>
            <a:off x="6324600" y="4876800"/>
            <a:ext cx="2590800" cy="1754326"/>
          </a:xfrm>
          <a:prstGeom prst="rect">
            <a:avLst/>
          </a:prstGeom>
          <a:noFill/>
        </p:spPr>
        <p:txBody>
          <a:bodyPr wrap="square" rtlCol="0">
            <a:spAutoFit/>
          </a:bodyPr>
          <a:lstStyle/>
          <a:p>
            <a:r>
              <a:rPr lang="en-US" dirty="0" smtClean="0"/>
              <a:t>C. the subset of 6,924 genes with mouse orthologs. </a:t>
            </a:r>
            <a:r>
              <a:rPr lang="en-US" dirty="0" err="1" smtClean="0"/>
              <a:t>RNAi</a:t>
            </a:r>
            <a:r>
              <a:rPr lang="en-US" dirty="0" smtClean="0"/>
              <a:t> from mouse embryonic + </a:t>
            </a:r>
            <a:r>
              <a:rPr lang="en-US" dirty="0" err="1" smtClean="0"/>
              <a:t>perinatal</a:t>
            </a:r>
            <a:r>
              <a:rPr lang="en-US" dirty="0" smtClean="0"/>
              <a:t> lethality is essential.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2"/>
          </p:nvPr>
        </p:nvSpPr>
        <p:spPr>
          <a:xfrm>
            <a:off x="5353496" y="914400"/>
            <a:ext cx="3383280" cy="5714047"/>
          </a:xfrm>
        </p:spPr>
        <p:txBody>
          <a:bodyPr>
            <a:normAutofit/>
          </a:bodyPr>
          <a:lstStyle/>
          <a:p>
            <a:r>
              <a:rPr lang="en-US" dirty="0" smtClean="0">
                <a:solidFill>
                  <a:srgbClr val="7030A0"/>
                </a:solidFill>
              </a:rPr>
              <a:t>Essentiality of genes appears to ‘diffuse’ across the network. </a:t>
            </a:r>
            <a:endParaRPr lang="en-US" dirty="0" smtClean="0">
              <a:solidFill>
                <a:srgbClr val="7030A0"/>
              </a:solidFill>
            </a:endParaRPr>
          </a:p>
          <a:p>
            <a:pPr>
              <a:buFont typeface="Wingdings" pitchFamily="2" charset="2"/>
              <a:buChar char="q"/>
            </a:pPr>
            <a:r>
              <a:rPr lang="en-US" dirty="0" smtClean="0"/>
              <a:t>(</a:t>
            </a:r>
            <a:r>
              <a:rPr lang="en-US" dirty="0" smtClean="0"/>
              <a:t>Left) Based on </a:t>
            </a:r>
            <a:r>
              <a:rPr lang="en-US" dirty="0" err="1" smtClean="0"/>
              <a:t>RNAi</a:t>
            </a:r>
            <a:r>
              <a:rPr lang="en-US" dirty="0" smtClean="0"/>
              <a:t> phenotype</a:t>
            </a:r>
            <a:r>
              <a:rPr lang="en-US" dirty="0" smtClean="0"/>
              <a:t>, we categorized genes into two classes, embryonic lethal (</a:t>
            </a:r>
            <a:r>
              <a:rPr lang="en-US" dirty="0" err="1" smtClean="0"/>
              <a:t>emb</a:t>
            </a:r>
            <a:r>
              <a:rPr lang="en-US" dirty="0" smtClean="0"/>
              <a:t>) and </a:t>
            </a:r>
            <a:r>
              <a:rPr lang="en-US" dirty="0" err="1" smtClean="0"/>
              <a:t>nonembryonic</a:t>
            </a:r>
            <a:r>
              <a:rPr lang="en-US" dirty="0" smtClean="0"/>
              <a:t> lethal</a:t>
            </a:r>
            <a:r>
              <a:rPr lang="en-US" dirty="0" smtClean="0"/>
              <a:t>, and plot the % of genes that are </a:t>
            </a:r>
            <a:r>
              <a:rPr lang="en-US" dirty="0" err="1" smtClean="0"/>
              <a:t>emb</a:t>
            </a:r>
            <a:r>
              <a:rPr lang="en-US" dirty="0" smtClean="0"/>
              <a:t> at 1, 2, and 3 hops from each </a:t>
            </a:r>
            <a:r>
              <a:rPr lang="en-US" dirty="0" err="1" smtClean="0"/>
              <a:t>emb</a:t>
            </a:r>
            <a:r>
              <a:rPr lang="en-US" dirty="0" smtClean="0"/>
              <a:t> gene (</a:t>
            </a:r>
            <a:r>
              <a:rPr lang="en-US" i="1" dirty="0" smtClean="0"/>
              <a:t>0</a:t>
            </a:r>
            <a:r>
              <a:rPr lang="en-US" dirty="0" smtClean="0"/>
              <a:t> hops corresponds </a:t>
            </a:r>
            <a:r>
              <a:rPr lang="en-US" dirty="0" smtClean="0"/>
              <a:t>to 100%). We find that the </a:t>
            </a:r>
            <a:r>
              <a:rPr lang="en-US" b="1" dirty="0" smtClean="0"/>
              <a:t>probability of being embryonic</a:t>
            </a:r>
          </a:p>
          <a:p>
            <a:r>
              <a:rPr lang="en-US" b="1" dirty="0" smtClean="0"/>
              <a:t>lethal </a:t>
            </a:r>
            <a:r>
              <a:rPr lang="en-US" dirty="0" smtClean="0"/>
              <a:t>decays with increasing distance from other embryonic lethal genes in the network.</a:t>
            </a:r>
          </a:p>
          <a:p>
            <a:pPr>
              <a:buFont typeface="Wingdings" pitchFamily="2" charset="2"/>
              <a:buChar char="q"/>
            </a:pPr>
            <a:r>
              <a:rPr lang="en-US" dirty="0" smtClean="0"/>
              <a:t>(Right) For the cases where essential genes are linked, we also examined the </a:t>
            </a:r>
            <a:r>
              <a:rPr lang="en-US" dirty="0" err="1" smtClean="0"/>
              <a:t>penetrance</a:t>
            </a:r>
            <a:r>
              <a:rPr lang="en-US" dirty="0" smtClean="0"/>
              <a:t> of </a:t>
            </a:r>
            <a:r>
              <a:rPr lang="en-US" dirty="0" smtClean="0"/>
              <a:t>the embryonic lethal </a:t>
            </a:r>
            <a:r>
              <a:rPr lang="en-US" dirty="0" err="1" smtClean="0"/>
              <a:t>RNAi</a:t>
            </a:r>
            <a:r>
              <a:rPr lang="en-US" dirty="0" smtClean="0"/>
              <a:t> phenotype as it diffuses through the network. </a:t>
            </a:r>
            <a:r>
              <a:rPr lang="en-US" dirty="0" smtClean="0"/>
              <a:t>We measured </a:t>
            </a:r>
            <a:r>
              <a:rPr lang="en-US" dirty="0" smtClean="0"/>
              <a:t>the </a:t>
            </a:r>
            <a:r>
              <a:rPr lang="en-US" b="1" dirty="0" smtClean="0"/>
              <a:t>mean % embryonic lethality for lethal genes </a:t>
            </a:r>
            <a:r>
              <a:rPr lang="en-US" dirty="0" smtClean="0"/>
              <a:t>linked by 1, 2, and 3 hops to </a:t>
            </a:r>
            <a:r>
              <a:rPr lang="en-US" dirty="0" smtClean="0"/>
              <a:t>a gene </a:t>
            </a:r>
            <a:r>
              <a:rPr lang="en-US" dirty="0" smtClean="0"/>
              <a:t>with 100% </a:t>
            </a:r>
            <a:r>
              <a:rPr lang="en-US" dirty="0" err="1" smtClean="0"/>
              <a:t>penetrance</a:t>
            </a:r>
            <a:r>
              <a:rPr lang="en-US" dirty="0" smtClean="0"/>
              <a:t>. The mean </a:t>
            </a:r>
            <a:r>
              <a:rPr lang="en-US" dirty="0" err="1" smtClean="0"/>
              <a:t>penetrance</a:t>
            </a:r>
            <a:r>
              <a:rPr lang="en-US" dirty="0" smtClean="0"/>
              <a:t> of lethality appears to decay </a:t>
            </a:r>
            <a:r>
              <a:rPr lang="en-US" dirty="0" smtClean="0"/>
              <a:t>with increasing </a:t>
            </a:r>
            <a:r>
              <a:rPr lang="en-US" dirty="0" smtClean="0"/>
              <a:t>distance from the 100% </a:t>
            </a:r>
            <a:r>
              <a:rPr lang="en-US" dirty="0" err="1" smtClean="0"/>
              <a:t>penetrant</a:t>
            </a:r>
            <a:r>
              <a:rPr lang="en-US" dirty="0" smtClean="0"/>
              <a:t> embryonic lethal genes.</a:t>
            </a:r>
            <a:endParaRPr lang="en-US" dirty="0"/>
          </a:p>
        </p:txBody>
      </p:sp>
      <p:pic>
        <p:nvPicPr>
          <p:cNvPr id="12291" name="Picture 3"/>
          <p:cNvPicPr>
            <a:picLocks noGrp="1" noChangeAspect="1" noChangeArrowheads="1"/>
          </p:cNvPicPr>
          <p:nvPr>
            <p:ph sz="half" idx="1"/>
          </p:nvPr>
        </p:nvPicPr>
        <p:blipFill>
          <a:blip r:embed="rId2"/>
          <a:stretch>
            <a:fillRect/>
          </a:stretch>
        </p:blipFill>
        <p:spPr bwMode="auto">
          <a:xfrm>
            <a:off x="512762" y="1949450"/>
            <a:ext cx="43815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Whether A </a:t>
            </a:r>
            <a:r>
              <a:rPr lang="en-US" sz="2400" dirty="0" smtClean="0"/>
              <a:t>single network can predict diverse phenotypes</a:t>
            </a:r>
            <a:br>
              <a:rPr lang="en-US" sz="2400" dirty="0" smtClean="0"/>
            </a:br>
            <a:endParaRPr lang="en-US" sz="2400" dirty="0"/>
          </a:p>
        </p:txBody>
      </p:sp>
      <p:sp>
        <p:nvSpPr>
          <p:cNvPr id="5" name="Content Placeholder 4"/>
          <p:cNvSpPr>
            <a:spLocks noGrp="1"/>
          </p:cNvSpPr>
          <p:nvPr>
            <p:ph idx="1"/>
          </p:nvPr>
        </p:nvSpPr>
        <p:spPr>
          <a:xfrm>
            <a:off x="457200" y="2057400"/>
            <a:ext cx="8229600" cy="4325112"/>
          </a:xfrm>
        </p:spPr>
        <p:txBody>
          <a:bodyPr/>
          <a:lstStyle/>
          <a:p>
            <a:r>
              <a:rPr lang="en-US" dirty="0" smtClean="0"/>
              <a:t>'guilt by association' </a:t>
            </a:r>
            <a:r>
              <a:rPr lang="en-US" dirty="0" smtClean="0"/>
              <a:t>approach</a:t>
            </a:r>
          </a:p>
          <a:p>
            <a:r>
              <a:rPr lang="en-US" dirty="0" smtClean="0"/>
              <a:t>“If </a:t>
            </a:r>
            <a:r>
              <a:rPr lang="en-US" dirty="0" smtClean="0"/>
              <a:t>genes that share any given loss-of-function phenotype associated tightly together, this would indicate that </a:t>
            </a:r>
            <a:r>
              <a:rPr lang="en-US" dirty="0" err="1" smtClean="0"/>
              <a:t>Wormnet</a:t>
            </a:r>
            <a:r>
              <a:rPr lang="en-US" dirty="0" smtClean="0"/>
              <a:t> has the capability to identify additional genes sharing loss-of-function phenotypes with previously studied genes</a:t>
            </a:r>
            <a:r>
              <a:rPr lang="en-US" dirty="0" smtClean="0"/>
              <a:t>.”</a:t>
            </a:r>
          </a:p>
          <a:p>
            <a:r>
              <a:rPr lang="en-US" dirty="0" smtClean="0"/>
              <a:t>And reversely, if tightly linked, weather the partner has similar phenotype.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7200"/>
            <a:ext cx="5334000" cy="2133600"/>
          </a:xfrm>
        </p:spPr>
        <p:txBody>
          <a:bodyPr>
            <a:noAutofit/>
          </a:bodyPr>
          <a:lstStyle/>
          <a:p>
            <a:r>
              <a:rPr lang="en-US" sz="2000" dirty="0" smtClean="0"/>
              <a:t>Among the 43 tested phenotypes, we found (A) 29 </a:t>
            </a:r>
            <a:r>
              <a:rPr lang="en-US" sz="2000" dirty="0" smtClean="0"/>
              <a:t>strongly predictable </a:t>
            </a:r>
            <a:r>
              <a:rPr lang="en-US" sz="2000" dirty="0" smtClean="0"/>
              <a:t>phenotypes, (B) 10 moderately or weakly predictable phenotypes, and (C) </a:t>
            </a:r>
            <a:r>
              <a:rPr lang="en-US" sz="2000" dirty="0" smtClean="0"/>
              <a:t>4 predictable </a:t>
            </a:r>
            <a:r>
              <a:rPr lang="en-US" sz="2000" dirty="0" smtClean="0"/>
              <a:t>at no better than random levels.</a:t>
            </a:r>
            <a:endParaRPr lang="en-US" sz="2000" dirty="0"/>
          </a:p>
        </p:txBody>
      </p:sp>
      <p:sp>
        <p:nvSpPr>
          <p:cNvPr id="3" name="Content Placeholder 2"/>
          <p:cNvSpPr>
            <a:spLocks noGrp="1"/>
          </p:cNvSpPr>
          <p:nvPr>
            <p:ph idx="1"/>
          </p:nvPr>
        </p:nvSpPr>
        <p:spPr>
          <a:xfrm>
            <a:off x="3581400" y="2819400"/>
            <a:ext cx="5105400" cy="3755136"/>
          </a:xfrm>
        </p:spPr>
        <p:txBody>
          <a:bodyPr>
            <a:noAutofit/>
          </a:bodyPr>
          <a:lstStyle/>
          <a:p>
            <a:r>
              <a:rPr lang="en-US" sz="2200" dirty="0" smtClean="0">
                <a:solidFill>
                  <a:srgbClr val="7030A0"/>
                </a:solidFill>
              </a:rPr>
              <a:t>leave-one-out prediction method: </a:t>
            </a:r>
            <a:r>
              <a:rPr lang="en-US" sz="2200" dirty="0" smtClean="0"/>
              <a:t>For a given </a:t>
            </a:r>
            <a:r>
              <a:rPr lang="en-US" sz="2200" dirty="0" smtClean="0"/>
              <a:t>phenotype, genes </a:t>
            </a:r>
            <a:r>
              <a:rPr lang="en-US" sz="2200" dirty="0" smtClean="0"/>
              <a:t>conferring a specific </a:t>
            </a:r>
            <a:r>
              <a:rPr lang="en-US" sz="2200" dirty="0" err="1" smtClean="0"/>
              <a:t>RNAi</a:t>
            </a:r>
            <a:r>
              <a:rPr lang="en-US" sz="2200" dirty="0" smtClean="0"/>
              <a:t> </a:t>
            </a:r>
            <a:r>
              <a:rPr lang="en-US" sz="2200" dirty="0" smtClean="0"/>
              <a:t>phenotype as the “seed</a:t>
            </a:r>
            <a:r>
              <a:rPr lang="en-US" sz="2200" dirty="0" smtClean="0"/>
              <a:t>” set. </a:t>
            </a:r>
            <a:r>
              <a:rPr lang="en-US" sz="2200" dirty="0" smtClean="0"/>
              <a:t>Each </a:t>
            </a:r>
            <a:r>
              <a:rPr lang="en-US" sz="2200" dirty="0" smtClean="0"/>
              <a:t>gene in the worm proteome was rank-ordered by the sum of its linkage log likelihood scores to </a:t>
            </a:r>
            <a:r>
              <a:rPr lang="en-US" sz="2200" dirty="0" smtClean="0"/>
              <a:t>this </a:t>
            </a:r>
            <a:r>
              <a:rPr lang="en-US" sz="2200" dirty="0" smtClean="0"/>
              <a:t>seed </a:t>
            </a:r>
            <a:r>
              <a:rPr lang="en-US" sz="2200" dirty="0" smtClean="0"/>
              <a:t>set (omitting </a:t>
            </a:r>
            <a:r>
              <a:rPr lang="en-US" sz="2200" dirty="0" smtClean="0"/>
              <a:t>each seed </a:t>
            </a:r>
            <a:r>
              <a:rPr lang="en-US" sz="2200" dirty="0" smtClean="0"/>
              <a:t>gene). FN and FP are calculated as a function of RANK, ROC curve is used to evaluate the performance.</a:t>
            </a:r>
            <a:endParaRPr lang="en-US" sz="2200" dirty="0"/>
          </a:p>
        </p:txBody>
      </p:sp>
      <p:pic>
        <p:nvPicPr>
          <p:cNvPr id="11266" name="Picture 2"/>
          <p:cNvPicPr>
            <a:picLocks noChangeAspect="1" noChangeArrowheads="1"/>
          </p:cNvPicPr>
          <p:nvPr/>
        </p:nvPicPr>
        <p:blipFill>
          <a:blip r:embed="rId3"/>
          <a:srcRect/>
          <a:stretch>
            <a:fillRect/>
          </a:stretch>
        </p:blipFill>
        <p:spPr bwMode="auto">
          <a:xfrm>
            <a:off x="304800" y="1"/>
            <a:ext cx="325581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Genes </a:t>
            </a:r>
            <a:r>
              <a:rPr lang="en-US" sz="3200" dirty="0" smtClean="0"/>
              <a:t>sharing loss-of-function phenotypes are tightly linked in the network</a:t>
            </a:r>
            <a:endParaRPr lang="en-US" sz="3200" dirty="0"/>
          </a:p>
        </p:txBody>
      </p:sp>
      <p:sp>
        <p:nvSpPr>
          <p:cNvPr id="3" name="Content Placeholder 2"/>
          <p:cNvSpPr>
            <a:spLocks noGrp="1"/>
          </p:cNvSpPr>
          <p:nvPr>
            <p:ph idx="1"/>
          </p:nvPr>
        </p:nvSpPr>
        <p:spPr/>
        <p:txBody>
          <a:bodyPr/>
          <a:lstStyle/>
          <a:p>
            <a:r>
              <a:rPr lang="en-US" dirty="0" smtClean="0"/>
              <a:t>These results demonstrate that a single gene network can predict effects of gene perturbation for diverse aspects of animal biology, and that it is not essential to construct a specialized </a:t>
            </a:r>
            <a:r>
              <a:rPr lang="en-US" dirty="0" err="1" smtClean="0"/>
              <a:t>subnetwork</a:t>
            </a:r>
            <a:r>
              <a:rPr lang="en-US" dirty="0" smtClean="0"/>
              <a:t> for each particular process.</a:t>
            </a:r>
            <a:endParaRPr lang="en-US" dirty="0"/>
          </a:p>
        </p:txBody>
      </p:sp>
      <p:sp>
        <p:nvSpPr>
          <p:cNvPr id="4" name="TextBox 3"/>
          <p:cNvSpPr txBox="1"/>
          <p:nvPr/>
        </p:nvSpPr>
        <p:spPr>
          <a:xfrm>
            <a:off x="533400" y="4876800"/>
            <a:ext cx="7696200" cy="1569660"/>
          </a:xfrm>
          <a:prstGeom prst="rect">
            <a:avLst/>
          </a:prstGeom>
          <a:noFill/>
        </p:spPr>
        <p:txBody>
          <a:bodyPr wrap="square" rtlCol="0">
            <a:spAutoFit/>
          </a:bodyPr>
          <a:lstStyle/>
          <a:p>
            <a:r>
              <a:rPr lang="en-US" sz="3200" dirty="0">
                <a:solidFill>
                  <a:schemeClr val="tx2"/>
                </a:solidFill>
                <a:latin typeface="+mj-lt"/>
                <a:ea typeface="+mj-ea"/>
                <a:cs typeface="+mj-cs"/>
              </a:rPr>
              <a:t>Look at the reverse sentence: genes tightly linked in the network are sharing loss-of-function phenotypes.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Niche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central goal of </a:t>
            </a:r>
            <a:r>
              <a:rPr lang="en-US" dirty="0" smtClean="0"/>
              <a:t>genetics</a:t>
            </a:r>
          </a:p>
          <a:p>
            <a:r>
              <a:rPr lang="en-US" dirty="0" smtClean="0"/>
              <a:t>“In </a:t>
            </a:r>
            <a:r>
              <a:rPr lang="en-US" dirty="0" smtClean="0"/>
              <a:t>coming decades, the number of individual human genomes sequenced will grow enormously, and the key emerging problem will be to correlate identified genomic variation to phenotypic variation in health and </a:t>
            </a:r>
            <a:r>
              <a:rPr lang="en-US" dirty="0" smtClean="0"/>
              <a:t>disease.”</a:t>
            </a:r>
          </a:p>
          <a:p>
            <a:r>
              <a:rPr lang="en-US" dirty="0" smtClean="0"/>
              <a:t>“However</a:t>
            </a:r>
            <a:r>
              <a:rPr lang="en-US" dirty="0" smtClean="0"/>
              <a:t>, our present ability to predict the outcome of an inherited change in the activity of any single human gene is negligible</a:t>
            </a:r>
            <a:r>
              <a:rPr lang="en-US" dirty="0" smtClean="0"/>
              <a:t>.” ??</a:t>
            </a:r>
          </a:p>
          <a:p>
            <a:r>
              <a:rPr lang="en-US" dirty="0" smtClean="0"/>
              <a:t>“A </a:t>
            </a:r>
            <a:r>
              <a:rPr lang="en-US" dirty="0" smtClean="0"/>
              <a:t>key goal of this network is that it should predict the phenotypic consequences of perturbing genes</a:t>
            </a:r>
            <a:r>
              <a:rPr lang="en-US" dirty="0" smtClean="0"/>
              <a: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noAutofit/>
          </a:bodyPr>
          <a:lstStyle/>
          <a:p>
            <a:r>
              <a:rPr lang="en-US" sz="2000" dirty="0" smtClean="0"/>
              <a:t>whether we could identify previously unknown genes that modulate pathways relevant to human disease and then experimentally validate these predictions</a:t>
            </a:r>
            <a:endParaRPr lang="en-US" sz="2000" dirty="0"/>
          </a:p>
        </p:txBody>
      </p:sp>
      <p:pic>
        <p:nvPicPr>
          <p:cNvPr id="29" name="Picture 28" descr="ng.2007.70-F4.jpg"/>
          <p:cNvPicPr>
            <a:picLocks noChangeAspect="1"/>
          </p:cNvPicPr>
          <p:nvPr/>
        </p:nvPicPr>
        <p:blipFill>
          <a:blip r:embed="rId3"/>
          <a:stretch>
            <a:fillRect/>
          </a:stretch>
        </p:blipFill>
        <p:spPr>
          <a:xfrm>
            <a:off x="4448175" y="2133600"/>
            <a:ext cx="4467225" cy="4398498"/>
          </a:xfrm>
          <a:prstGeom prst="rect">
            <a:avLst/>
          </a:prstGeom>
        </p:spPr>
      </p:pic>
      <p:pic>
        <p:nvPicPr>
          <p:cNvPr id="41" name="Picture 40" descr="ng.2007.70-T1.jpg"/>
          <p:cNvPicPr>
            <a:picLocks noChangeAspect="1"/>
          </p:cNvPicPr>
          <p:nvPr/>
        </p:nvPicPr>
        <p:blipFill>
          <a:blip r:embed="rId4"/>
          <a:stretch>
            <a:fillRect/>
          </a:stretch>
        </p:blipFill>
        <p:spPr>
          <a:xfrm>
            <a:off x="0" y="3352800"/>
            <a:ext cx="4386306" cy="3374876"/>
          </a:xfrm>
          <a:prstGeom prst="rect">
            <a:avLst/>
          </a:prstGeom>
        </p:spPr>
      </p:pic>
      <p:grpSp>
        <p:nvGrpSpPr>
          <p:cNvPr id="60" name="Group 59"/>
          <p:cNvGrpSpPr/>
          <p:nvPr/>
        </p:nvGrpSpPr>
        <p:grpSpPr>
          <a:xfrm>
            <a:off x="0" y="1501567"/>
            <a:ext cx="4365978" cy="1622633"/>
            <a:chOff x="0" y="1447800"/>
            <a:chExt cx="4365978" cy="1622633"/>
          </a:xfrm>
        </p:grpSpPr>
        <p:sp>
          <p:nvSpPr>
            <p:cNvPr id="27" name="TextBox 26"/>
            <p:cNvSpPr txBox="1"/>
            <p:nvPr/>
          </p:nvSpPr>
          <p:spPr>
            <a:xfrm>
              <a:off x="1161344" y="2701101"/>
              <a:ext cx="225072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smtClean="0"/>
                <a:t>ectopic vulva</a:t>
              </a:r>
              <a:endParaRPr lang="en-US" dirty="0"/>
            </a:p>
          </p:txBody>
        </p:sp>
        <p:sp>
          <p:nvSpPr>
            <p:cNvPr id="6" name="TextBox 5"/>
            <p:cNvSpPr txBox="1"/>
            <p:nvPr/>
          </p:nvSpPr>
          <p:spPr>
            <a:xfrm>
              <a:off x="0" y="2057400"/>
              <a:ext cx="1241778" cy="3288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smtClean="0"/>
                <a:t>synMuv</a:t>
              </a:r>
              <a:r>
                <a:rPr lang="en-US" dirty="0" smtClean="0"/>
                <a:t> A</a:t>
              </a:r>
              <a:endParaRPr lang="en-US" dirty="0"/>
            </a:p>
          </p:txBody>
        </p:sp>
        <p:sp>
          <p:nvSpPr>
            <p:cNvPr id="7" name="TextBox 6"/>
            <p:cNvSpPr txBox="1"/>
            <p:nvPr/>
          </p:nvSpPr>
          <p:spPr>
            <a:xfrm>
              <a:off x="3124200" y="2133600"/>
              <a:ext cx="1241778" cy="3288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smtClean="0"/>
                <a:t>synMuv</a:t>
              </a:r>
              <a:r>
                <a:rPr lang="en-US" dirty="0" smtClean="0"/>
                <a:t> B</a:t>
              </a:r>
              <a:endParaRPr lang="en-US" dirty="0"/>
            </a:p>
          </p:txBody>
        </p:sp>
        <p:cxnSp>
          <p:nvCxnSpPr>
            <p:cNvPr id="12" name="Straight Connector 11"/>
            <p:cNvCxnSpPr/>
            <p:nvPr/>
          </p:nvCxnSpPr>
          <p:spPr>
            <a:xfrm rot="16200000" flipH="1">
              <a:off x="1257301" y="2324100"/>
              <a:ext cx="304801" cy="228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447800" y="2514600"/>
              <a:ext cx="232833" cy="1356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1"/>
            </p:cNvCxnSpPr>
            <p:nvPr/>
          </p:nvCxnSpPr>
          <p:spPr>
            <a:xfrm rot="10800000" flipV="1">
              <a:off x="2819400" y="2298028"/>
              <a:ext cx="304800" cy="292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16306" y="2514600"/>
              <a:ext cx="228602" cy="152402"/>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43000" y="1447800"/>
              <a:ext cx="225072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i="1" dirty="0" smtClean="0"/>
                <a:t>Lin-15 A;B </a:t>
              </a:r>
              <a:r>
                <a:rPr lang="en-US" dirty="0" smtClean="0"/>
                <a:t>strain</a:t>
              </a:r>
              <a:endParaRPr lang="en-US" dirty="0"/>
            </a:p>
          </p:txBody>
        </p:sp>
        <p:cxnSp>
          <p:nvCxnSpPr>
            <p:cNvPr id="44" name="Straight Arrow Connector 43"/>
            <p:cNvCxnSpPr>
              <a:stCxn id="42" idx="2"/>
              <a:endCxn id="27" idx="0"/>
            </p:cNvCxnSpPr>
            <p:nvPr/>
          </p:nvCxnSpPr>
          <p:spPr>
            <a:xfrm rot="16200000" flipH="1">
              <a:off x="1835549" y="2249944"/>
              <a:ext cx="883969" cy="18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3390902" y="1790702"/>
              <a:ext cx="228598" cy="152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05200" y="1905000"/>
              <a:ext cx="232833" cy="1356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2" idx="1"/>
            </p:cNvCxnSpPr>
            <p:nvPr/>
          </p:nvCxnSpPr>
          <p:spPr>
            <a:xfrm rot="10800000" flipV="1">
              <a:off x="914400" y="1632466"/>
              <a:ext cx="228600" cy="272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775835" y="1814966"/>
              <a:ext cx="203547" cy="231216"/>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7822376" cy="1141594"/>
          </a:xfrm>
        </p:spPr>
        <p:txBody>
          <a:bodyPr>
            <a:normAutofit/>
          </a:bodyPr>
          <a:lstStyle/>
          <a:p>
            <a:r>
              <a:rPr lang="en-US" sz="2400" dirty="0" smtClean="0"/>
              <a:t>The </a:t>
            </a:r>
            <a:r>
              <a:rPr lang="en-US" sz="2400" dirty="0" err="1" smtClean="0"/>
              <a:t>dystrophin</a:t>
            </a:r>
            <a:r>
              <a:rPr lang="en-US" sz="2400" dirty="0" smtClean="0"/>
              <a:t> complex modulates EGF-</a:t>
            </a:r>
            <a:r>
              <a:rPr lang="en-US" sz="2400" dirty="0" err="1" smtClean="0"/>
              <a:t>Ras</a:t>
            </a:r>
            <a:r>
              <a:rPr lang="en-US" sz="2400" dirty="0" smtClean="0"/>
              <a:t>-MAPK signaling</a:t>
            </a:r>
          </a:p>
        </p:txBody>
      </p:sp>
      <p:sp>
        <p:nvSpPr>
          <p:cNvPr id="9" name="Text Placeholder 8"/>
          <p:cNvSpPr>
            <a:spLocks noGrp="1"/>
          </p:cNvSpPr>
          <p:nvPr>
            <p:ph type="body" idx="2"/>
          </p:nvPr>
        </p:nvSpPr>
        <p:spPr>
          <a:xfrm>
            <a:off x="5353496" y="1752600"/>
            <a:ext cx="3383280" cy="4875847"/>
          </a:xfrm>
        </p:spPr>
        <p:txBody>
          <a:bodyPr/>
          <a:lstStyle/>
          <a:p>
            <a:r>
              <a:rPr lang="en-US" dirty="0" smtClean="0"/>
              <a:t>(b) Inactivation of DAPC components by </a:t>
            </a:r>
            <a:r>
              <a:rPr lang="en-US" dirty="0" err="1" smtClean="0"/>
              <a:t>RNAi</a:t>
            </a:r>
            <a:r>
              <a:rPr lang="en-US" dirty="0" smtClean="0"/>
              <a:t> can suppress the induction of ectopic vulvae by a gain-of-function </a:t>
            </a:r>
            <a:r>
              <a:rPr lang="en-US" dirty="0" err="1" smtClean="0"/>
              <a:t>Ras</a:t>
            </a:r>
            <a:r>
              <a:rPr lang="en-US" dirty="0" smtClean="0"/>
              <a:t>/let-60 gene</a:t>
            </a:r>
            <a:r>
              <a:rPr lang="en-US" dirty="0" smtClean="0"/>
              <a:t>.</a:t>
            </a:r>
          </a:p>
          <a:p>
            <a:endParaRPr lang="en-US" dirty="0" smtClean="0"/>
          </a:p>
          <a:p>
            <a:r>
              <a:rPr lang="en-US" dirty="0" smtClean="0"/>
              <a:t>(c) Mutations </a:t>
            </a:r>
            <a:r>
              <a:rPr lang="en-US" dirty="0" smtClean="0"/>
              <a:t>in the dys-1 gene enhance the larval lethal phenotype of let-60(</a:t>
            </a:r>
            <a:r>
              <a:rPr lang="en-US" dirty="0" err="1" smtClean="0"/>
              <a:t>RNAi</a:t>
            </a:r>
            <a:r>
              <a:rPr lang="en-US" dirty="0" smtClean="0"/>
              <a:t>)</a:t>
            </a:r>
          </a:p>
          <a:p>
            <a:endParaRPr lang="en-US" dirty="0" smtClean="0"/>
          </a:p>
          <a:p>
            <a:endParaRPr lang="en-US" dirty="0" smtClean="0"/>
          </a:p>
          <a:p>
            <a:r>
              <a:rPr lang="en-US" dirty="0" smtClean="0">
                <a:solidFill>
                  <a:srgbClr val="7030A0"/>
                </a:solidFill>
              </a:rPr>
              <a:t>Known: function </a:t>
            </a:r>
            <a:r>
              <a:rPr lang="en-US" dirty="0" smtClean="0">
                <a:solidFill>
                  <a:srgbClr val="7030A0"/>
                </a:solidFill>
              </a:rPr>
              <a:t>of EGF signaling is as an inductive signal during </a:t>
            </a:r>
            <a:r>
              <a:rPr lang="en-US" dirty="0" err="1" smtClean="0">
                <a:solidFill>
                  <a:srgbClr val="7030A0"/>
                </a:solidFill>
              </a:rPr>
              <a:t>vulval</a:t>
            </a:r>
            <a:r>
              <a:rPr lang="en-US" dirty="0" smtClean="0">
                <a:solidFill>
                  <a:srgbClr val="7030A0"/>
                </a:solidFill>
              </a:rPr>
              <a:t> </a:t>
            </a:r>
            <a:r>
              <a:rPr lang="en-US" dirty="0" smtClean="0">
                <a:solidFill>
                  <a:srgbClr val="7030A0"/>
                </a:solidFill>
              </a:rPr>
              <a:t>development. </a:t>
            </a:r>
          </a:p>
          <a:p>
            <a:endParaRPr lang="en-US" dirty="0" smtClean="0"/>
          </a:p>
          <a:p>
            <a:r>
              <a:rPr lang="en-US" dirty="0" smtClean="0">
                <a:solidFill>
                  <a:srgbClr val="7030A0"/>
                </a:solidFill>
              </a:rPr>
              <a:t>The genetic interaction suggests that </a:t>
            </a:r>
            <a:r>
              <a:rPr lang="en-US" dirty="0" smtClean="0">
                <a:solidFill>
                  <a:srgbClr val="7030A0"/>
                </a:solidFill>
              </a:rPr>
              <a:t>the DAPC positively regulates EGF signaling during vulva </a:t>
            </a:r>
            <a:r>
              <a:rPr lang="en-US" dirty="0" smtClean="0">
                <a:solidFill>
                  <a:srgbClr val="7030A0"/>
                </a:solidFill>
              </a:rPr>
              <a:t>induction.</a:t>
            </a:r>
            <a:endParaRPr lang="en-US" dirty="0" smtClean="0">
              <a:solidFill>
                <a:srgbClr val="7030A0"/>
              </a:solidFill>
            </a:endParaRPr>
          </a:p>
          <a:p>
            <a:endParaRPr lang="en-US" dirty="0"/>
          </a:p>
        </p:txBody>
      </p:sp>
      <p:pic>
        <p:nvPicPr>
          <p:cNvPr id="10" name="Content Placeholder 9" descr="ng.2007.70-F5.jpg"/>
          <p:cNvPicPr>
            <a:picLocks noGrp="1" noChangeAspect="1"/>
          </p:cNvPicPr>
          <p:nvPr>
            <p:ph sz="half" idx="1"/>
          </p:nvPr>
        </p:nvPicPr>
        <p:blipFill>
          <a:blip r:embed="rId3"/>
          <a:stretch>
            <a:fillRect/>
          </a:stretch>
        </p:blipFill>
        <p:spPr>
          <a:xfrm>
            <a:off x="152400" y="1905000"/>
            <a:ext cx="5102225" cy="4607702"/>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29600" cy="1066800"/>
          </a:xfrm>
        </p:spPr>
        <p:txBody>
          <a:bodyPr/>
          <a:lstStyle/>
          <a:p>
            <a:r>
              <a:rPr lang="en-US" dirty="0" smtClean="0"/>
              <a:t>usage</a:t>
            </a:r>
            <a:endParaRPr lang="en-US" dirty="0"/>
          </a:p>
        </p:txBody>
      </p:sp>
      <p:sp>
        <p:nvSpPr>
          <p:cNvPr id="8" name="Content Placeholder 7"/>
          <p:cNvSpPr>
            <a:spLocks noGrp="1"/>
          </p:cNvSpPr>
          <p:nvPr>
            <p:ph idx="1"/>
          </p:nvPr>
        </p:nvSpPr>
        <p:spPr>
          <a:xfrm>
            <a:off x="457200" y="1447800"/>
            <a:ext cx="8229600" cy="4325112"/>
          </a:xfrm>
        </p:spPr>
        <p:txBody>
          <a:bodyPr/>
          <a:lstStyle/>
          <a:p>
            <a:r>
              <a:rPr lang="en-US" dirty="0" smtClean="0"/>
              <a:t>the network predicts diverse cellular, developmental and physiological processes with great specificity</a:t>
            </a:r>
            <a:r>
              <a:rPr lang="en-US" dirty="0" smtClean="0"/>
              <a:t>.</a:t>
            </a:r>
          </a:p>
          <a:p>
            <a:r>
              <a:rPr lang="en-US" dirty="0" smtClean="0"/>
              <a:t>Newly identifies (annotates) relations of gene - pathway by clustered nodes. </a:t>
            </a:r>
          </a:p>
          <a:p>
            <a:r>
              <a:rPr lang="en-US" dirty="0" smtClean="0"/>
              <a:t>Identifies interaction between pathways.</a:t>
            </a:r>
          </a:p>
          <a:p>
            <a:endParaRPr lang="en-US"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Their future development</a:t>
            </a:r>
            <a:endParaRPr lang="en-US" dirty="0"/>
          </a:p>
        </p:txBody>
      </p:sp>
      <p:sp>
        <p:nvSpPr>
          <p:cNvPr id="3" name="Content Placeholder 2"/>
          <p:cNvSpPr>
            <a:spLocks noGrp="1"/>
          </p:cNvSpPr>
          <p:nvPr>
            <p:ph idx="1"/>
          </p:nvPr>
        </p:nvSpPr>
        <p:spPr/>
        <p:txBody>
          <a:bodyPr/>
          <a:lstStyle/>
          <a:p>
            <a:r>
              <a:rPr lang="en-US" dirty="0" smtClean="0"/>
              <a:t>Adding more data for the rest ~20% genes</a:t>
            </a:r>
          </a:p>
          <a:p>
            <a:r>
              <a:rPr lang="en-US" dirty="0" smtClean="0"/>
              <a:t>Adding Transcriptional analyses of individual tissues and mutant </a:t>
            </a:r>
            <a:r>
              <a:rPr lang="en-US" dirty="0" smtClean="0"/>
              <a:t>strains – tissue specificity. </a:t>
            </a:r>
          </a:p>
          <a:p>
            <a:r>
              <a:rPr lang="en-US" dirty="0" smtClean="0"/>
              <a:t>“Seed” set for particular disease to identify candidate genes.</a:t>
            </a:r>
            <a:r>
              <a:rPr lang="en-US" dirty="0" smtClean="0"/>
              <a:t> </a:t>
            </a:r>
            <a:endParaRPr lang="en-US" dirty="0" smtClean="0"/>
          </a:p>
          <a:p>
            <a:r>
              <a:rPr lang="en-US" dirty="0" smtClean="0"/>
              <a:t>Human </a:t>
            </a:r>
            <a:r>
              <a:rPr lang="en-US" dirty="0" smtClean="0"/>
              <a:t>network DONE.</a:t>
            </a:r>
          </a:p>
          <a:p>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890588" y="185738"/>
            <a:ext cx="7362825" cy="64865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066800"/>
          </a:xfrm>
        </p:spPr>
        <p:txBody>
          <a:bodyPr/>
          <a:lstStyle/>
          <a:p>
            <a:r>
              <a:rPr lang="en-US" dirty="0" smtClean="0"/>
              <a:t>Current flow chart</a:t>
            </a:r>
            <a:endParaRPr lang="en-US" dirty="0"/>
          </a:p>
        </p:txBody>
      </p:sp>
      <p:graphicFrame>
        <p:nvGraphicFramePr>
          <p:cNvPr id="4" name="Content Placeholder 3"/>
          <p:cNvGraphicFramePr>
            <a:graphicFrameLocks noGrp="1"/>
          </p:cNvGraphicFramePr>
          <p:nvPr>
            <p:ph idx="1"/>
          </p:nvPr>
        </p:nvGraphicFramePr>
        <p:xfrm>
          <a:off x="457200" y="1371600"/>
          <a:ext cx="8229600" cy="520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52600"/>
          </a:xfrm>
        </p:spPr>
        <p:txBody>
          <a:bodyPr>
            <a:normAutofit/>
          </a:bodyPr>
          <a:lstStyle/>
          <a:p>
            <a:r>
              <a:rPr lang="en-US" sz="2400" dirty="0" smtClean="0"/>
              <a:t>Gene </a:t>
            </a:r>
            <a:r>
              <a:rPr lang="en-US" sz="2400" dirty="0" smtClean="0"/>
              <a:t>annotation &lt;-&gt; integrated network</a:t>
            </a:r>
            <a:r>
              <a:rPr lang="en-US" sz="2400" dirty="0" smtClean="0"/>
              <a:t/>
            </a:r>
            <a:br>
              <a:rPr lang="en-US" sz="2400" dirty="0" smtClean="0"/>
            </a:br>
            <a:r>
              <a:rPr lang="en-US" sz="2400" dirty="0" smtClean="0"/>
              <a:t>- linkages between genes indicate their likelihood of being involved in the same biological processes</a:t>
            </a:r>
            <a:endParaRPr lang="en-US" sz="2400" dirty="0"/>
          </a:p>
        </p:txBody>
      </p:sp>
      <p:pic>
        <p:nvPicPr>
          <p:cNvPr id="4" name="Content Placeholder 3" descr="bechmark.jpeg"/>
          <p:cNvPicPr>
            <a:picLocks noGrp="1" noChangeAspect="1"/>
          </p:cNvPicPr>
          <p:nvPr>
            <p:ph idx="1"/>
          </p:nvPr>
        </p:nvPicPr>
        <p:blipFill>
          <a:blip r:embed="rId2"/>
          <a:stretch>
            <a:fillRect/>
          </a:stretch>
        </p:blipFill>
        <p:spPr>
          <a:xfrm>
            <a:off x="45052" y="2057400"/>
            <a:ext cx="8946548" cy="3089355"/>
          </a:xfrm>
        </p:spPr>
      </p:pic>
      <p:sp>
        <p:nvSpPr>
          <p:cNvPr id="5" name="TextBox 4"/>
          <p:cNvSpPr txBox="1"/>
          <p:nvPr/>
        </p:nvSpPr>
        <p:spPr>
          <a:xfrm>
            <a:off x="609600" y="5562600"/>
            <a:ext cx="8305800" cy="646331"/>
          </a:xfrm>
          <a:prstGeom prst="rect">
            <a:avLst/>
          </a:prstGeom>
          <a:noFill/>
        </p:spPr>
        <p:txBody>
          <a:bodyPr wrap="square" rtlCol="0">
            <a:spAutoFit/>
          </a:bodyPr>
          <a:lstStyle/>
          <a:p>
            <a:pPr marL="342900" indent="-342900">
              <a:buAutoNum type="alphaUcParenBoth"/>
            </a:pPr>
            <a:r>
              <a:rPr lang="en-US" dirty="0" smtClean="0"/>
              <a:t>KEGG pathway annotations or (B) protein </a:t>
            </a:r>
            <a:r>
              <a:rPr lang="en-US" dirty="0" err="1" smtClean="0"/>
              <a:t>subcellular</a:t>
            </a:r>
            <a:r>
              <a:rPr lang="en-US" dirty="0" smtClean="0"/>
              <a:t> locations</a:t>
            </a:r>
          </a:p>
          <a:p>
            <a:pPr marL="342900" indent="-342900"/>
            <a:r>
              <a:rPr lang="en-US" dirty="0" smtClean="0">
                <a:solidFill>
                  <a:schemeClr val="tx2"/>
                </a:solidFill>
              </a:rPr>
              <a:t>A Probabilistic Functional Network of Yeast Genes. Science 26 November 2004</a:t>
            </a:r>
            <a:endParaRPr lang="en-US" dirty="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066800"/>
          </a:xfrm>
        </p:spPr>
        <p:txBody>
          <a:bodyPr>
            <a:normAutofit/>
          </a:bodyPr>
          <a:lstStyle/>
          <a:p>
            <a:r>
              <a:rPr lang="en-US" sz="2800" dirty="0" smtClean="0"/>
              <a:t>Constructing a proteome-scale gene network for C. </a:t>
            </a:r>
            <a:r>
              <a:rPr lang="en-US" sz="2800" dirty="0" err="1" smtClean="0"/>
              <a:t>elegans</a:t>
            </a:r>
            <a:endParaRPr lang="en-US" sz="2800" dirty="0"/>
          </a:p>
        </p:txBody>
      </p:sp>
      <p:sp>
        <p:nvSpPr>
          <p:cNvPr id="3" name="Content Placeholder 2"/>
          <p:cNvSpPr>
            <a:spLocks noGrp="1"/>
          </p:cNvSpPr>
          <p:nvPr>
            <p:ph idx="1"/>
          </p:nvPr>
        </p:nvSpPr>
        <p:spPr>
          <a:xfrm>
            <a:off x="457200" y="1828800"/>
            <a:ext cx="8229600" cy="4745736"/>
          </a:xfrm>
        </p:spPr>
        <p:txBody>
          <a:bodyPr>
            <a:normAutofit fontScale="92500" lnSpcReduction="10000"/>
          </a:bodyPr>
          <a:lstStyle/>
          <a:p>
            <a:r>
              <a:rPr lang="en-US" dirty="0" smtClean="0"/>
              <a:t>DNA microarray measurements of the expression of C. </a:t>
            </a:r>
            <a:r>
              <a:rPr lang="en-US" dirty="0" err="1" smtClean="0"/>
              <a:t>elegans</a:t>
            </a:r>
            <a:r>
              <a:rPr lang="en-US" dirty="0" smtClean="0"/>
              <a:t> mRNAs (Supplementary Table 1 online), </a:t>
            </a:r>
            <a:endParaRPr lang="en-US" dirty="0" smtClean="0"/>
          </a:p>
          <a:p>
            <a:r>
              <a:rPr lang="en-US" dirty="0" smtClean="0"/>
              <a:t>assays </a:t>
            </a:r>
            <a:r>
              <a:rPr lang="en-US" dirty="0" smtClean="0"/>
              <a:t>of physical and/or genetic interactions (Supplementary Table 2 online) among C. </a:t>
            </a:r>
            <a:r>
              <a:rPr lang="en-US" dirty="0" err="1" smtClean="0"/>
              <a:t>elegans</a:t>
            </a:r>
            <a:r>
              <a:rPr lang="en-US" dirty="0" smtClean="0"/>
              <a:t>, fly, </a:t>
            </a:r>
            <a:r>
              <a:rPr lang="en-US" dirty="0" smtClean="0"/>
              <a:t>human, and yeast proteins, </a:t>
            </a:r>
            <a:endParaRPr lang="en-US" dirty="0" smtClean="0"/>
          </a:p>
          <a:p>
            <a:r>
              <a:rPr lang="en-US" dirty="0" smtClean="0"/>
              <a:t>literature-mined </a:t>
            </a:r>
            <a:r>
              <a:rPr lang="en-US" dirty="0" smtClean="0"/>
              <a:t>C. </a:t>
            </a:r>
            <a:r>
              <a:rPr lang="en-US" dirty="0" err="1" smtClean="0"/>
              <a:t>elegans</a:t>
            </a:r>
            <a:r>
              <a:rPr lang="en-US" dirty="0" smtClean="0"/>
              <a:t> gene associations, functional associations of yeast </a:t>
            </a:r>
            <a:r>
              <a:rPr lang="en-US" dirty="0" smtClean="0"/>
              <a:t>orthologs </a:t>
            </a:r>
            <a:r>
              <a:rPr lang="en-US" dirty="0" smtClean="0"/>
              <a:t>(we term such conserved functional linkages '</a:t>
            </a:r>
            <a:r>
              <a:rPr lang="en-US" dirty="0" err="1" smtClean="0"/>
              <a:t>associalogs</a:t>
            </a:r>
            <a:r>
              <a:rPr lang="en-US" dirty="0" smtClean="0"/>
              <a:t>'), </a:t>
            </a:r>
            <a:endParaRPr lang="en-US" dirty="0" smtClean="0"/>
          </a:p>
          <a:p>
            <a:r>
              <a:rPr lang="en-US" dirty="0" smtClean="0"/>
              <a:t>estimates </a:t>
            </a:r>
            <a:r>
              <a:rPr lang="en-US" dirty="0" smtClean="0"/>
              <a:t>of the coinheritance of C. </a:t>
            </a:r>
            <a:r>
              <a:rPr lang="en-US" dirty="0" err="1" smtClean="0"/>
              <a:t>elegans</a:t>
            </a:r>
            <a:r>
              <a:rPr lang="en-US" dirty="0" smtClean="0"/>
              <a:t> genes across bacterial genomes, </a:t>
            </a:r>
            <a:endParaRPr lang="en-US" dirty="0" smtClean="0"/>
          </a:p>
          <a:p>
            <a:r>
              <a:rPr lang="en-US" dirty="0" smtClean="0"/>
              <a:t>and </a:t>
            </a:r>
            <a:r>
              <a:rPr lang="en-US" dirty="0" smtClean="0"/>
              <a:t>the </a:t>
            </a:r>
            <a:r>
              <a:rPr lang="en-US" dirty="0" err="1" smtClean="0"/>
              <a:t>operon</a:t>
            </a:r>
            <a:r>
              <a:rPr lang="en-US" dirty="0" smtClean="0"/>
              <a:t> structures of bacterial and/or </a:t>
            </a:r>
            <a:r>
              <a:rPr lang="en-US" dirty="0" err="1" smtClean="0"/>
              <a:t>archaeal</a:t>
            </a:r>
            <a:r>
              <a:rPr lang="en-US" dirty="0" smtClean="0"/>
              <a:t> homologs of C. </a:t>
            </a:r>
            <a:r>
              <a:rPr lang="en-US" dirty="0" err="1" smtClean="0"/>
              <a:t>elegans</a:t>
            </a:r>
            <a:r>
              <a:rPr lang="en-US" dirty="0" smtClean="0"/>
              <a:t> genes.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normAutofit/>
          </a:bodyPr>
          <a:lstStyle/>
          <a:p>
            <a:r>
              <a:rPr lang="en-US" dirty="0" smtClean="0"/>
              <a:t>Dilemma in using these datasets</a:t>
            </a:r>
            <a:endParaRPr lang="en-US" dirty="0"/>
          </a:p>
        </p:txBody>
      </p:sp>
      <p:sp>
        <p:nvSpPr>
          <p:cNvPr id="3" name="Content Placeholder 2"/>
          <p:cNvSpPr>
            <a:spLocks noGrp="1"/>
          </p:cNvSpPr>
          <p:nvPr>
            <p:ph idx="1"/>
          </p:nvPr>
        </p:nvSpPr>
        <p:spPr/>
        <p:txBody>
          <a:bodyPr/>
          <a:lstStyle/>
          <a:p>
            <a:r>
              <a:rPr lang="en-US" dirty="0" smtClean="0"/>
              <a:t>a naïve union of these datasets generates a large but error-prone network with poor predictive capacity.</a:t>
            </a:r>
            <a:endParaRPr lang="en-US" dirty="0" smtClean="0"/>
          </a:p>
          <a:p>
            <a:r>
              <a:rPr lang="en-US" dirty="0" smtClean="0"/>
              <a:t>although finding overlaps between multiple datasets identifies high-confidence linkages, it generates a low-coverage network that excludes much high-quality data.</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066800"/>
          </a:xfrm>
        </p:spPr>
        <p:txBody>
          <a:bodyPr/>
          <a:lstStyle/>
          <a:p>
            <a:r>
              <a:rPr lang="en-US" dirty="0" smtClean="0"/>
              <a:t>Amazing success</a:t>
            </a:r>
            <a:endParaRPr lang="en-US" dirty="0"/>
          </a:p>
        </p:txBody>
      </p:sp>
      <p:pic>
        <p:nvPicPr>
          <p:cNvPr id="2051" name="Picture 3"/>
          <p:cNvPicPr>
            <a:picLocks noChangeAspect="1" noChangeArrowheads="1"/>
          </p:cNvPicPr>
          <p:nvPr/>
        </p:nvPicPr>
        <p:blipFill>
          <a:blip r:embed="rId3"/>
          <a:srcRect/>
          <a:stretch>
            <a:fillRect/>
          </a:stretch>
        </p:blipFill>
        <p:spPr bwMode="auto">
          <a:xfrm>
            <a:off x="762000" y="2286000"/>
            <a:ext cx="7421294" cy="42672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6396258" y="0"/>
            <a:ext cx="2747742" cy="2286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48200"/>
            <a:ext cx="8229600" cy="1066800"/>
          </a:xfrm>
        </p:spPr>
        <p:txBody>
          <a:bodyPr/>
          <a:lstStyle/>
          <a:p>
            <a:r>
              <a:rPr lang="en-US" dirty="0" smtClean="0"/>
              <a:t>How does it happen</a:t>
            </a:r>
            <a:endParaRPr lang="en-US" dirty="0"/>
          </a:p>
        </p:txBody>
      </p:sp>
      <p:sp>
        <p:nvSpPr>
          <p:cNvPr id="3" name="Content Placeholder 2"/>
          <p:cNvSpPr>
            <a:spLocks noGrp="1"/>
          </p:cNvSpPr>
          <p:nvPr>
            <p:ph idx="1"/>
          </p:nvPr>
        </p:nvSpPr>
        <p:spPr/>
        <p:txBody>
          <a:bodyPr/>
          <a:lstStyle/>
          <a:p>
            <a:r>
              <a:rPr lang="en-US" dirty="0" smtClean="0"/>
              <a:t>The network extends considerably beyond previously described associations: 83,946 links in the core network (74%) neither derive from literature-mined relationships nor overlap with known Gene Ontology pathway relationships.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3556</TotalTime>
  <Words>2356</Words>
  <Application>Microsoft Office PowerPoint</Application>
  <PresentationFormat>On-screen Show (4:3)</PresentationFormat>
  <Paragraphs>170</Paragraphs>
  <Slides>34</Slides>
  <Notes>12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Urban</vt:lpstr>
      <vt:lpstr>A single gene network accurately predicts phenotypic effects of gene perturbation in Caenorhabditis elegans</vt:lpstr>
      <vt:lpstr>Abstract</vt:lpstr>
      <vt:lpstr>The Niche</vt:lpstr>
      <vt:lpstr>Current flow chart</vt:lpstr>
      <vt:lpstr>Gene annotation &lt;-&gt; integrated network - linkages between genes indicate their likelihood of being involved in the same biological processes</vt:lpstr>
      <vt:lpstr>Constructing a proteome-scale gene network for C. elegans</vt:lpstr>
      <vt:lpstr>Dilemma in using these datasets</vt:lpstr>
      <vt:lpstr>Amazing success</vt:lpstr>
      <vt:lpstr>How does it happen</vt:lpstr>
      <vt:lpstr>Datasets</vt:lpstr>
      <vt:lpstr>Datesets cont’d</vt:lpstr>
      <vt:lpstr>Integration of datasets</vt:lpstr>
      <vt:lpstr>Common scoring scheme</vt:lpstr>
      <vt:lpstr>two primary reference pathway sets to evaluate and integrate datasets (training)</vt:lpstr>
      <vt:lpstr>Reference and benchmark sets</vt:lpstr>
      <vt:lpstr>LLS scheme cont’d</vt:lpstr>
      <vt:lpstr>Slide 17</vt:lpstr>
      <vt:lpstr>Slide 18</vt:lpstr>
      <vt:lpstr>the weighted sum (WS) of individual scores – integrating all data sets</vt:lpstr>
      <vt:lpstr>Slide 20</vt:lpstr>
      <vt:lpstr>Final network</vt:lpstr>
      <vt:lpstr>Basics</vt:lpstr>
      <vt:lpstr>Slide 23</vt:lpstr>
      <vt:lpstr>Basic evaluations</vt:lpstr>
      <vt:lpstr>first tested whether the network could predict gene essentiality</vt:lpstr>
      <vt:lpstr>Slide 26</vt:lpstr>
      <vt:lpstr>Whether A single network can predict diverse phenotypes </vt:lpstr>
      <vt:lpstr>Among the 43 tested phenotypes, we found (A) 29 strongly predictable phenotypes, (B) 10 moderately or weakly predictable phenotypes, and (C) 4 predictable at no better than random levels.</vt:lpstr>
      <vt:lpstr>Genes sharing loss-of-function phenotypes are tightly linked in the network</vt:lpstr>
      <vt:lpstr>whether we could identify previously unknown genes that modulate pathways relevant to human disease and then experimentally validate these predictions</vt:lpstr>
      <vt:lpstr>The dystrophin complex modulates EGF-Ras-MAPK signaling</vt:lpstr>
      <vt:lpstr>usage</vt:lpstr>
      <vt:lpstr>Their future development</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shizhen</dc:creator>
  <cp:lastModifiedBy>shizhen</cp:lastModifiedBy>
  <cp:revision>128</cp:revision>
  <dcterms:created xsi:type="dcterms:W3CDTF">2008-06-03T19:18:17Z</dcterms:created>
  <dcterms:modified xsi:type="dcterms:W3CDTF">2008-06-06T06:35:10Z</dcterms:modified>
</cp:coreProperties>
</file>