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72" r:id="rId2"/>
    <p:sldId id="256" r:id="rId3"/>
    <p:sldId id="257" r:id="rId4"/>
    <p:sldId id="260" r:id="rId5"/>
    <p:sldId id="258" r:id="rId6"/>
    <p:sldId id="259" r:id="rId7"/>
    <p:sldId id="262" r:id="rId8"/>
    <p:sldId id="261" r:id="rId9"/>
    <p:sldId id="263" r:id="rId10"/>
    <p:sldId id="264" r:id="rId11"/>
    <p:sldId id="265" r:id="rId12"/>
    <p:sldId id="267" r:id="rId13"/>
    <p:sldId id="270" r:id="rId14"/>
    <p:sldId id="266" r:id="rId15"/>
    <p:sldId id="268"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127" autoAdjust="0"/>
  </p:normalViewPr>
  <p:slideViewPr>
    <p:cSldViewPr>
      <p:cViewPr varScale="1">
        <p:scale>
          <a:sx n="70" d="100"/>
          <a:sy n="70" d="100"/>
        </p:scale>
        <p:origin x="-99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A2EB9E-C5F1-4F9D-A03D-58BAB4F9D510}" type="datetimeFigureOut">
              <a:rPr lang="en-US" smtClean="0"/>
              <a:pPr/>
              <a:t>1/23/2009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78BA68-31D5-46AB-9A26-8A734FA7EC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Protein–protein interaction networks are used to assign sets of genes to discrete </a:t>
            </a:r>
            <a:r>
              <a:rPr lang="en-US" sz="1200" dirty="0" err="1" smtClean="0"/>
              <a:t>subnetworks</a:t>
            </a:r>
            <a:r>
              <a:rPr lang="en-US" sz="1200" dirty="0" smtClean="0"/>
              <a:t>. Gene expression profiles of tissue samples drawn from each type of cancer (i.e., metastatic or non-metastatic) are transformed into a '</a:t>
            </a:r>
            <a:r>
              <a:rPr lang="en-US" sz="1200" dirty="0" err="1" smtClean="0"/>
              <a:t>subnetwork</a:t>
            </a:r>
            <a:r>
              <a:rPr lang="en-US" sz="1200" dirty="0" smtClean="0"/>
              <a:t> activity matrix'. For a given </a:t>
            </a:r>
            <a:r>
              <a:rPr lang="en-US" sz="1200" dirty="0" err="1" smtClean="0"/>
              <a:t>subnetwork</a:t>
            </a:r>
            <a:r>
              <a:rPr lang="en-US" sz="1200" dirty="0" smtClean="0"/>
              <a:t> Mk in the interaction network, the activity is a combined z-score derived from the expression of its individual genes. After overlaying the expression vector of each gene on its corresponding protein in the interaction network, </a:t>
            </a:r>
            <a:r>
              <a:rPr lang="en-US" sz="1200" dirty="0" err="1" smtClean="0"/>
              <a:t>subnetworks</a:t>
            </a:r>
            <a:r>
              <a:rPr lang="en-US" sz="1200" dirty="0" smtClean="0"/>
              <a:t> with discriminative activities are found via a greedy search. Significant </a:t>
            </a:r>
            <a:r>
              <a:rPr lang="en-US" sz="1200" dirty="0" err="1" smtClean="0"/>
              <a:t>subnetworks</a:t>
            </a:r>
            <a:r>
              <a:rPr lang="en-US" sz="1200" dirty="0" smtClean="0"/>
              <a:t> are selected based on null distributions estimated from permuted </a:t>
            </a:r>
            <a:r>
              <a:rPr lang="en-US" sz="1200" dirty="0" err="1" smtClean="0"/>
              <a:t>subnetworks</a:t>
            </a:r>
            <a:r>
              <a:rPr lang="en-US" sz="1200" dirty="0" smtClean="0"/>
              <a:t> (see Materials and methods). </a:t>
            </a:r>
            <a:r>
              <a:rPr lang="en-US" sz="1200" dirty="0" err="1" smtClean="0"/>
              <a:t>Subnetworks</a:t>
            </a:r>
            <a:r>
              <a:rPr lang="en-US" sz="1200" dirty="0" smtClean="0"/>
              <a:t> are then used to identify disease genes, and the </a:t>
            </a:r>
            <a:r>
              <a:rPr lang="en-US" sz="1200" dirty="0" err="1" smtClean="0"/>
              <a:t>subnetwork</a:t>
            </a:r>
            <a:r>
              <a:rPr lang="en-US" sz="1200" dirty="0" smtClean="0"/>
              <a:t> activity matrix is also used to train a classifier.</a:t>
            </a:r>
          </a:p>
          <a:p>
            <a:endParaRPr lang="en-US" dirty="0"/>
          </a:p>
        </p:txBody>
      </p:sp>
      <p:sp>
        <p:nvSpPr>
          <p:cNvPr id="4" name="Slide Number Placeholder 3"/>
          <p:cNvSpPr>
            <a:spLocks noGrp="1"/>
          </p:cNvSpPr>
          <p:nvPr>
            <p:ph type="sldNum" sz="quarter" idx="10"/>
          </p:nvPr>
        </p:nvSpPr>
        <p:spPr/>
        <p:txBody>
          <a:bodyPr/>
          <a:lstStyle/>
          <a:p>
            <a:fld id="{3578BA68-31D5-46AB-9A26-8A734FA7EC00}"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Fig 2 b is within dataset and 5 fold cross validation; lower</a:t>
            </a:r>
            <a:r>
              <a:rPr lang="en-US" baseline="0" dirty="0" smtClean="0"/>
              <a:t> fig S2 is cross dataset. </a:t>
            </a:r>
          </a:p>
          <a:p>
            <a:r>
              <a:rPr lang="en-US" sz="1200" kern="1200" baseline="0" dirty="0" smtClean="0">
                <a:solidFill>
                  <a:schemeClr val="tx1"/>
                </a:solidFill>
                <a:latin typeface="+mn-lt"/>
                <a:ea typeface="+mn-ea"/>
                <a:cs typeface="+mn-cs"/>
              </a:rPr>
              <a:t>At 90% sensitivity, the </a:t>
            </a:r>
            <a:r>
              <a:rPr lang="en-US" sz="1200" kern="1200" baseline="0" dirty="0" err="1" smtClean="0">
                <a:solidFill>
                  <a:schemeClr val="tx1"/>
                </a:solidFill>
                <a:latin typeface="+mn-lt"/>
                <a:ea typeface="+mn-ea"/>
                <a:cs typeface="+mn-cs"/>
              </a:rPr>
              <a:t>subnetwork</a:t>
            </a:r>
            <a:r>
              <a:rPr lang="en-US" sz="1200" kern="1200" baseline="0" dirty="0" smtClean="0">
                <a:solidFill>
                  <a:schemeClr val="tx1"/>
                </a:solidFill>
                <a:latin typeface="+mn-lt"/>
                <a:ea typeface="+mn-ea"/>
                <a:cs typeface="+mn-cs"/>
              </a:rPr>
              <a:t> markers from van de</a:t>
            </a:r>
          </a:p>
          <a:p>
            <a:r>
              <a:rPr lang="en-US" sz="1200" kern="1200" baseline="0" dirty="0" err="1" smtClean="0">
                <a:solidFill>
                  <a:schemeClr val="tx1"/>
                </a:solidFill>
                <a:latin typeface="+mn-lt"/>
                <a:ea typeface="+mn-ea"/>
                <a:cs typeface="+mn-cs"/>
              </a:rPr>
              <a:t>Vijver</a:t>
            </a:r>
            <a:r>
              <a:rPr lang="en-US" sz="1200" kern="1200" baseline="0" dirty="0" smtClean="0">
                <a:solidFill>
                  <a:schemeClr val="tx1"/>
                </a:solidFill>
                <a:latin typeface="+mn-lt"/>
                <a:ea typeface="+mn-ea"/>
                <a:cs typeface="+mn-cs"/>
              </a:rPr>
              <a:t> et al (2002) achieved 48.8% accuracy in classifying</a:t>
            </a:r>
          </a:p>
          <a:p>
            <a:r>
              <a:rPr lang="en-US" sz="1200" kern="1200" baseline="0" dirty="0" smtClean="0">
                <a:solidFill>
                  <a:schemeClr val="tx1"/>
                </a:solidFill>
                <a:latin typeface="+mn-lt"/>
                <a:ea typeface="+mn-ea"/>
                <a:cs typeface="+mn-cs"/>
              </a:rPr>
              <a:t>samples in Wang et al (2005), and 55.8% accuracy for the</a:t>
            </a:r>
          </a:p>
          <a:p>
            <a:r>
              <a:rPr lang="en-US" sz="1200" kern="1200" baseline="0" dirty="0" smtClean="0">
                <a:solidFill>
                  <a:schemeClr val="tx1"/>
                </a:solidFill>
                <a:latin typeface="+mn-lt"/>
                <a:ea typeface="+mn-ea"/>
                <a:cs typeface="+mn-cs"/>
              </a:rPr>
              <a:t>reciprocal test. The single-gene markers achieved 45.3 and</a:t>
            </a:r>
          </a:p>
          <a:p>
            <a:r>
              <a:rPr lang="en-US" sz="1200" kern="1200" baseline="0" dirty="0" smtClean="0">
                <a:solidFill>
                  <a:schemeClr val="tx1"/>
                </a:solidFill>
                <a:latin typeface="+mn-lt"/>
                <a:ea typeface="+mn-ea"/>
                <a:cs typeface="+mn-cs"/>
              </a:rPr>
              <a:t>41.5% accuracies, respectively.</a:t>
            </a:r>
            <a:endParaRPr lang="en-US" dirty="0"/>
          </a:p>
        </p:txBody>
      </p:sp>
      <p:sp>
        <p:nvSpPr>
          <p:cNvPr id="4" name="Slide Number Placeholder 3"/>
          <p:cNvSpPr>
            <a:spLocks noGrp="1"/>
          </p:cNvSpPr>
          <p:nvPr>
            <p:ph type="sldNum" sz="quarter" idx="10"/>
          </p:nvPr>
        </p:nvSpPr>
        <p:spPr/>
        <p:txBody>
          <a:bodyPr/>
          <a:lstStyle/>
          <a:p>
            <a:fld id="{3578BA68-31D5-46AB-9A26-8A734FA7EC00}"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1/23/2009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1/23/2009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Look at the two datasets</a:t>
            </a:r>
            <a:br>
              <a:rPr lang="en-US" dirty="0" smtClean="0"/>
            </a:br>
            <a:r>
              <a:rPr lang="en-US" dirty="0" smtClean="0"/>
              <a:t>what are they doing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w_to_mi"/>
          <p:cNvPicPr>
            <a:picLocks noChangeAspect="1" noChangeArrowheads="1"/>
          </p:cNvPicPr>
          <p:nvPr/>
        </p:nvPicPr>
        <p:blipFill>
          <a:blip r:embed="rId2"/>
          <a:srcRect b="42175"/>
          <a:stretch>
            <a:fillRect/>
          </a:stretch>
        </p:blipFill>
        <p:spPr bwMode="auto">
          <a:xfrm>
            <a:off x="0" y="931333"/>
            <a:ext cx="7315200" cy="5926667"/>
          </a:xfrm>
          <a:prstGeom prst="rect">
            <a:avLst/>
          </a:prstGeom>
          <a:noFill/>
        </p:spPr>
      </p:pic>
      <p:sp>
        <p:nvSpPr>
          <p:cNvPr id="4" name="Rectangle 3"/>
          <p:cNvSpPr/>
          <p:nvPr/>
        </p:nvSpPr>
        <p:spPr>
          <a:xfrm>
            <a:off x="6629400" y="762000"/>
            <a:ext cx="2514600" cy="1754326"/>
          </a:xfrm>
          <a:prstGeom prst="rect">
            <a:avLst/>
          </a:prstGeom>
        </p:spPr>
        <p:txBody>
          <a:bodyPr wrap="square">
            <a:spAutoFit/>
          </a:bodyPr>
          <a:lstStyle/>
          <a:p>
            <a:r>
              <a:rPr lang="en-US" dirty="0" smtClean="0"/>
              <a:t>To derive a’ from a, activity levels are</a:t>
            </a:r>
          </a:p>
          <a:p>
            <a:r>
              <a:rPr lang="en-US" dirty="0" err="1" smtClean="0"/>
              <a:t>discretized</a:t>
            </a:r>
            <a:r>
              <a:rPr lang="en-US" dirty="0" smtClean="0"/>
              <a:t> </a:t>
            </a:r>
            <a:r>
              <a:rPr lang="en-US" dirty="0" err="1" smtClean="0"/>
              <a:t>intob</a:t>
            </a:r>
            <a:endParaRPr lang="en-US" dirty="0" smtClean="0"/>
          </a:p>
          <a:p>
            <a:r>
              <a:rPr lang="en-US" dirty="0" smtClean="0"/>
              <a:t>log 2(# of samples) +1 =9 equally spaced bins</a:t>
            </a:r>
          </a:p>
          <a:p>
            <a:r>
              <a:rPr lang="en-US" dirty="0" smtClean="0"/>
              <a:t>(</a:t>
            </a:r>
            <a:r>
              <a:rPr lang="en-US" dirty="0" err="1" smtClean="0"/>
              <a:t>Tourassi</a:t>
            </a:r>
            <a:r>
              <a:rPr lang="en-US" dirty="0" smtClean="0"/>
              <a:t> et al, 2001).</a:t>
            </a:r>
            <a:endParaRPr lang="en-US" dirty="0"/>
          </a:p>
        </p:txBody>
      </p:sp>
      <p:sp>
        <p:nvSpPr>
          <p:cNvPr id="5" name="Rectangle 4"/>
          <p:cNvSpPr/>
          <p:nvPr/>
        </p:nvSpPr>
        <p:spPr>
          <a:xfrm>
            <a:off x="228600" y="152400"/>
            <a:ext cx="6096000" cy="646331"/>
          </a:xfrm>
          <a:prstGeom prst="rect">
            <a:avLst/>
          </a:prstGeom>
          <a:ln>
            <a:solidFill>
              <a:schemeClr val="accent1"/>
            </a:solidFill>
          </a:ln>
        </p:spPr>
        <p:txBody>
          <a:bodyPr wrap="square">
            <a:spAutoFit/>
          </a:bodyPr>
          <a:lstStyle/>
          <a:p>
            <a:r>
              <a:rPr lang="en-US" dirty="0" smtClean="0"/>
              <a:t>Mutual information of two random variables is a quantity that measures the mutual dependence of the two variables.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Searching for significant </a:t>
            </a:r>
            <a:r>
              <a:rPr lang="en-US" dirty="0" err="1" smtClean="0"/>
              <a:t>subnetworks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Given </a:t>
            </a:r>
            <a:r>
              <a:rPr lang="en-US" dirty="0"/>
              <a:t>the discriminative score function </a:t>
            </a:r>
            <a:r>
              <a:rPr lang="en-US" i="1" dirty="0"/>
              <a:t>S</a:t>
            </a:r>
            <a:r>
              <a:rPr lang="en-US" dirty="0"/>
              <a:t>, a greedy search is </a:t>
            </a:r>
            <a:r>
              <a:rPr lang="en-US" dirty="0" smtClean="0"/>
              <a:t>performed to </a:t>
            </a:r>
            <a:r>
              <a:rPr lang="en-US" dirty="0"/>
              <a:t>identify </a:t>
            </a:r>
            <a:r>
              <a:rPr lang="en-US" dirty="0" err="1" smtClean="0"/>
              <a:t>subnetworks</a:t>
            </a:r>
            <a:r>
              <a:rPr lang="en-US" dirty="0" smtClean="0"/>
              <a:t> </a:t>
            </a:r>
            <a:r>
              <a:rPr lang="en-US" dirty="0"/>
              <a:t>within the protein–protein interaction </a:t>
            </a:r>
            <a:r>
              <a:rPr lang="en-US" dirty="0" smtClean="0"/>
              <a:t>network for </a:t>
            </a:r>
            <a:r>
              <a:rPr lang="en-US" dirty="0"/>
              <a:t>which the scores are locally maximal</a:t>
            </a:r>
            <a:r>
              <a:rPr lang="en-US" dirty="0" smtClean="0"/>
              <a:t>.</a:t>
            </a:r>
          </a:p>
          <a:p>
            <a:endParaRPr lang="en-US" dirty="0" smtClean="0"/>
          </a:p>
          <a:p>
            <a:r>
              <a:rPr lang="en-US" dirty="0" smtClean="0"/>
              <a:t>Procedure: </a:t>
            </a:r>
          </a:p>
          <a:p>
            <a:r>
              <a:rPr lang="en-US" dirty="0" smtClean="0"/>
              <a:t>Candidate </a:t>
            </a:r>
            <a:r>
              <a:rPr lang="en-US" dirty="0" err="1" smtClean="0"/>
              <a:t>subnetworks</a:t>
            </a:r>
            <a:r>
              <a:rPr lang="en-US" dirty="0" smtClean="0"/>
              <a:t> are </a:t>
            </a:r>
            <a:r>
              <a:rPr lang="en-US" dirty="0"/>
              <a:t>seeded with a single protein and iteratively expanded. </a:t>
            </a:r>
            <a:endParaRPr lang="en-US" dirty="0" smtClean="0"/>
          </a:p>
          <a:p>
            <a:r>
              <a:rPr lang="en-US" dirty="0" smtClean="0"/>
              <a:t>At each iteration</a:t>
            </a:r>
            <a:r>
              <a:rPr lang="en-US" dirty="0"/>
              <a:t>, the search considers addition of a protein from the </a:t>
            </a:r>
            <a:r>
              <a:rPr lang="en-US" dirty="0" smtClean="0"/>
              <a:t>neighbors of </a:t>
            </a:r>
            <a:r>
              <a:rPr lang="en-US" dirty="0"/>
              <a:t>proteins in the current </a:t>
            </a:r>
            <a:r>
              <a:rPr lang="en-US" dirty="0" err="1"/>
              <a:t>subnetwork</a:t>
            </a:r>
            <a:r>
              <a:rPr lang="en-US" dirty="0"/>
              <a:t> and within a specified </a:t>
            </a:r>
            <a:r>
              <a:rPr lang="en-US" dirty="0" smtClean="0"/>
              <a:t>network distance </a:t>
            </a:r>
            <a:r>
              <a:rPr lang="en-US" i="1" dirty="0" smtClean="0"/>
              <a:t>d (=2)</a:t>
            </a:r>
            <a:r>
              <a:rPr lang="en-US" dirty="0" smtClean="0"/>
              <a:t> </a:t>
            </a:r>
            <a:r>
              <a:rPr lang="en-US" dirty="0"/>
              <a:t>from the seed. </a:t>
            </a:r>
            <a:endParaRPr lang="en-US" dirty="0" smtClean="0"/>
          </a:p>
          <a:p>
            <a:r>
              <a:rPr lang="en-US" dirty="0" smtClean="0"/>
              <a:t>The </a:t>
            </a:r>
            <a:r>
              <a:rPr lang="en-US" dirty="0"/>
              <a:t>addition that yields the maximal </a:t>
            </a:r>
            <a:r>
              <a:rPr lang="en-US" dirty="0" smtClean="0"/>
              <a:t>score increase </a:t>
            </a:r>
            <a:r>
              <a:rPr lang="en-US" dirty="0"/>
              <a:t>is adopted; the search stops when no addition increases </a:t>
            </a:r>
            <a:r>
              <a:rPr lang="en-US" dirty="0" smtClean="0"/>
              <a:t>the score </a:t>
            </a:r>
            <a:r>
              <a:rPr lang="en-US" dirty="0"/>
              <a:t>over a specified improvement rate </a:t>
            </a:r>
            <a:r>
              <a:rPr lang="en-US" i="1" dirty="0" smtClean="0"/>
              <a:t>r (=0.05)</a:t>
            </a: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Subnetwork</a:t>
            </a:r>
            <a:r>
              <a:rPr lang="en-US" dirty="0"/>
              <a:t> markers</a:t>
            </a:r>
          </a:p>
        </p:txBody>
      </p:sp>
      <p:sp>
        <p:nvSpPr>
          <p:cNvPr id="3" name="Content Placeholder 2"/>
          <p:cNvSpPr>
            <a:spLocks noGrp="1"/>
          </p:cNvSpPr>
          <p:nvPr>
            <p:ph idx="1"/>
          </p:nvPr>
        </p:nvSpPr>
        <p:spPr/>
        <p:txBody>
          <a:bodyPr>
            <a:normAutofit/>
          </a:bodyPr>
          <a:lstStyle/>
          <a:p>
            <a:r>
              <a:rPr lang="en-US" sz="2400" dirty="0"/>
              <a:t>A total of 149 and 243 discriminative </a:t>
            </a:r>
            <a:r>
              <a:rPr lang="en-US" sz="2400" dirty="0" err="1"/>
              <a:t>subnetworks</a:t>
            </a:r>
            <a:r>
              <a:rPr lang="en-US" sz="2400" dirty="0"/>
              <a:t> </a:t>
            </a:r>
            <a:r>
              <a:rPr lang="en-US" sz="2400" dirty="0" smtClean="0"/>
              <a:t>were </a:t>
            </a:r>
            <a:r>
              <a:rPr lang="nl-NL" sz="2400" dirty="0" smtClean="0"/>
              <a:t>identified </a:t>
            </a:r>
            <a:r>
              <a:rPr lang="nl-NL" sz="2400" dirty="0"/>
              <a:t>in van de Vijver et al (2002) and Wang et al (2005</a:t>
            </a:r>
            <a:r>
              <a:rPr lang="nl-NL" sz="2400" dirty="0" smtClean="0"/>
              <a:t>) </a:t>
            </a:r>
            <a:r>
              <a:rPr lang="en-US" sz="2400" dirty="0" smtClean="0"/>
              <a:t>data </a:t>
            </a:r>
            <a:r>
              <a:rPr lang="en-US" sz="2400" dirty="0"/>
              <a:t>sets (consisting of 618 and </a:t>
            </a:r>
            <a:r>
              <a:rPr lang="en-US" sz="2400" dirty="0" smtClean="0"/>
              <a:t>906 genes</a:t>
            </a:r>
            <a:r>
              <a:rPr lang="en-US" sz="2400" dirty="0"/>
              <a:t>, respectively</a:t>
            </a:r>
            <a:r>
              <a:rPr lang="en-US" sz="2400" dirty="0" smtClean="0"/>
              <a:t>, and </a:t>
            </a:r>
            <a:r>
              <a:rPr lang="en-US" sz="2400" dirty="0"/>
              <a:t>based on a panel of three separate tests for </a:t>
            </a:r>
            <a:r>
              <a:rPr lang="en-US" sz="2400" dirty="0" smtClean="0"/>
              <a:t>statistical significance).</a:t>
            </a:r>
          </a:p>
          <a:p>
            <a:r>
              <a:rPr lang="en-US" sz="2400" dirty="0" smtClean="0"/>
              <a:t>Approximately 88</a:t>
            </a:r>
            <a:r>
              <a:rPr lang="en-US" sz="2400" dirty="0"/>
              <a:t>% of the 149 </a:t>
            </a:r>
            <a:r>
              <a:rPr lang="en-US" sz="2400" dirty="0" err="1"/>
              <a:t>subnetworks</a:t>
            </a:r>
            <a:r>
              <a:rPr lang="en-US" sz="2400" dirty="0"/>
              <a:t> identified from van </a:t>
            </a:r>
            <a:r>
              <a:rPr lang="en-US" sz="2400" dirty="0" smtClean="0"/>
              <a:t>de </a:t>
            </a:r>
            <a:r>
              <a:rPr lang="en-US" sz="2400" dirty="0" err="1" smtClean="0"/>
              <a:t>Vijver</a:t>
            </a:r>
            <a:r>
              <a:rPr lang="en-US" sz="2400" dirty="0" smtClean="0"/>
              <a:t> </a:t>
            </a:r>
            <a:r>
              <a:rPr lang="en-US" sz="2400" dirty="0"/>
              <a:t>et al (2002) had higher activity levels in metastatic </a:t>
            </a:r>
            <a:r>
              <a:rPr lang="en-US" sz="2400" dirty="0" smtClean="0"/>
              <a:t>breast tumors </a:t>
            </a:r>
            <a:r>
              <a:rPr lang="en-US" sz="2400" dirty="0"/>
              <a:t>than in non-metastatic ones, whereas the 243 </a:t>
            </a:r>
            <a:r>
              <a:rPr lang="en-US" sz="2400" dirty="0" err="1" smtClean="0"/>
              <a:t>subnetworks</a:t>
            </a:r>
            <a:r>
              <a:rPr lang="en-US" sz="2400" dirty="0" smtClean="0"/>
              <a:t> identified </a:t>
            </a:r>
            <a:r>
              <a:rPr lang="en-US" sz="2400" dirty="0"/>
              <a:t>from Wang et al (2005) were split </a:t>
            </a:r>
            <a:r>
              <a:rPr lang="en-US" sz="2400" dirty="0" smtClean="0"/>
              <a:t>roughly equally </a:t>
            </a:r>
            <a:r>
              <a:rPr lang="en-US" sz="2400" dirty="0"/>
              <a:t>in their direction of activity change (124 versus 119).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9698" name="Picture 2" descr="SupplementalFig4"/>
          <p:cNvPicPr>
            <a:picLocks noChangeAspect="1" noChangeArrowheads="1"/>
          </p:cNvPicPr>
          <p:nvPr/>
        </p:nvPicPr>
        <p:blipFill>
          <a:blip r:embed="rId2"/>
          <a:srcRect/>
          <a:stretch>
            <a:fillRect/>
          </a:stretch>
        </p:blipFill>
        <p:spPr bwMode="auto">
          <a:xfrm>
            <a:off x="381000" y="104502"/>
            <a:ext cx="5907088" cy="6753498"/>
          </a:xfrm>
          <a:prstGeom prst="rect">
            <a:avLst/>
          </a:prstGeom>
          <a:noFill/>
          <a:ln w="9525">
            <a:noFill/>
            <a:miter lim="800000"/>
            <a:headEnd/>
            <a:tailEnd/>
          </a:ln>
        </p:spPr>
      </p:pic>
      <p:sp>
        <p:nvSpPr>
          <p:cNvPr id="4" name="TextBox 3"/>
          <p:cNvSpPr txBox="1"/>
          <p:nvPr/>
        </p:nvSpPr>
        <p:spPr>
          <a:xfrm>
            <a:off x="6400800" y="2133600"/>
            <a:ext cx="2514600" cy="1754326"/>
          </a:xfrm>
          <a:prstGeom prst="rect">
            <a:avLst/>
          </a:prstGeom>
          <a:noFill/>
        </p:spPr>
        <p:txBody>
          <a:bodyPr wrap="square" rtlCol="0">
            <a:spAutoFit/>
          </a:bodyPr>
          <a:lstStyle/>
          <a:p>
            <a:r>
              <a:rPr lang="en-GB" dirty="0" smtClean="0"/>
              <a:t>a diamond is significantly differentially-expressed (p &lt; 0.05 from a two-tailed </a:t>
            </a:r>
            <a:r>
              <a:rPr lang="en-GB" i="1" dirty="0" smtClean="0"/>
              <a:t>t</a:t>
            </a:r>
            <a:r>
              <a:rPr lang="en-GB" dirty="0" smtClean="0"/>
              <a:t>-test) while a circle is not.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Logistic regression model</a:t>
            </a:r>
            <a:endParaRPr lang="en-US" dirty="0"/>
          </a:p>
        </p:txBody>
      </p:sp>
      <p:sp>
        <p:nvSpPr>
          <p:cNvPr id="3" name="Content Placeholder 2"/>
          <p:cNvSpPr>
            <a:spLocks noGrp="1"/>
          </p:cNvSpPr>
          <p:nvPr>
            <p:ph idx="1"/>
          </p:nvPr>
        </p:nvSpPr>
        <p:spPr/>
        <p:txBody>
          <a:bodyPr>
            <a:noAutofit/>
          </a:bodyPr>
          <a:lstStyle/>
          <a:p>
            <a:endParaRPr lang="en-US" sz="1600" dirty="0" smtClean="0"/>
          </a:p>
          <a:p>
            <a:endParaRPr lang="en-US" sz="1600" dirty="0"/>
          </a:p>
          <a:p>
            <a:endParaRPr lang="en-US" sz="1600" dirty="0" smtClean="0"/>
          </a:p>
          <a:p>
            <a:endParaRPr lang="en-US" sz="1600" dirty="0"/>
          </a:p>
          <a:p>
            <a:endParaRPr lang="en-US" sz="1600" dirty="0" smtClean="0"/>
          </a:p>
          <a:p>
            <a:r>
              <a:rPr lang="en-US" sz="1600" dirty="0" err="1" smtClean="0"/>
              <a:t>Subnetwork</a:t>
            </a:r>
            <a:r>
              <a:rPr lang="en-US" sz="1600" dirty="0" smtClean="0"/>
              <a:t> </a:t>
            </a:r>
            <a:r>
              <a:rPr lang="en-US" sz="1600" dirty="0"/>
              <a:t>markers or individual gene markers are </a:t>
            </a:r>
            <a:r>
              <a:rPr lang="en-US" sz="1600" dirty="0" smtClean="0"/>
              <a:t>selected using </a:t>
            </a:r>
            <a:r>
              <a:rPr lang="en-US" sz="1600" dirty="0"/>
              <a:t>the whole first data set (van de </a:t>
            </a:r>
            <a:r>
              <a:rPr lang="en-US" sz="1600" dirty="0" err="1"/>
              <a:t>Vijver</a:t>
            </a:r>
            <a:r>
              <a:rPr lang="en-US" sz="1600" dirty="0"/>
              <a:t> et al, 2002) and then </a:t>
            </a:r>
            <a:r>
              <a:rPr lang="en-US" sz="1600" dirty="0" smtClean="0"/>
              <a:t>tested on </a:t>
            </a:r>
            <a:r>
              <a:rPr lang="en-US" sz="1600" dirty="0"/>
              <a:t>the second data set (Wang et al, 2005); or vice versa. </a:t>
            </a:r>
            <a:endParaRPr lang="en-US" sz="1600" dirty="0" smtClean="0"/>
          </a:p>
          <a:p>
            <a:r>
              <a:rPr lang="en-US" sz="1600" dirty="0" smtClean="0"/>
              <a:t>To measure unbiased </a:t>
            </a:r>
            <a:r>
              <a:rPr lang="en-US" sz="1600" dirty="0"/>
              <a:t>classification performance, the patient samples in the </a:t>
            </a:r>
            <a:r>
              <a:rPr lang="en-US" sz="1600" dirty="0" smtClean="0"/>
              <a:t>second data </a:t>
            </a:r>
            <a:r>
              <a:rPr lang="en-US" sz="1600" dirty="0"/>
              <a:t>set are divided into five subsets of equal size: three subsets </a:t>
            </a:r>
            <a:r>
              <a:rPr lang="en-US" sz="1600" dirty="0" smtClean="0"/>
              <a:t>are used </a:t>
            </a:r>
            <a:r>
              <a:rPr lang="en-US" sz="1600" dirty="0"/>
              <a:t>as the training set to build the classifier using markers from </a:t>
            </a:r>
            <a:r>
              <a:rPr lang="en-US" sz="1600" dirty="0" smtClean="0"/>
              <a:t>the first </a:t>
            </a:r>
            <a:r>
              <a:rPr lang="en-US" sz="1600" dirty="0"/>
              <a:t>data set, one subset is used as the validation set and the </a:t>
            </a:r>
            <a:r>
              <a:rPr lang="en-US" sz="1600" dirty="0" smtClean="0"/>
              <a:t>other subset </a:t>
            </a:r>
            <a:r>
              <a:rPr lang="en-US" sz="1600" dirty="0"/>
              <a:t>is used as the test set</a:t>
            </a:r>
            <a:r>
              <a:rPr lang="en-US" sz="1600" dirty="0" smtClean="0"/>
              <a:t>.</a:t>
            </a:r>
          </a:p>
          <a:p>
            <a:r>
              <a:rPr lang="en-US" sz="1600" dirty="0"/>
              <a:t>The P-value of discriminative power </a:t>
            </a:r>
            <a:r>
              <a:rPr lang="en-US" sz="1600" dirty="0" smtClean="0"/>
              <a:t>to classify </a:t>
            </a:r>
            <a:r>
              <a:rPr lang="en-US" sz="1600" dirty="0"/>
              <a:t>training samples (P3) is used to rank markers (</a:t>
            </a:r>
            <a:r>
              <a:rPr lang="en-US" sz="1600" dirty="0" err="1"/>
              <a:t>subnetworks</a:t>
            </a:r>
            <a:r>
              <a:rPr lang="en-US" sz="1600" dirty="0"/>
              <a:t> </a:t>
            </a:r>
            <a:r>
              <a:rPr lang="en-US" sz="1600" dirty="0" smtClean="0"/>
              <a:t>or genes</a:t>
            </a:r>
            <a:r>
              <a:rPr lang="en-US" sz="1600" dirty="0"/>
              <a:t>), after which the logistic regression model is built by </a:t>
            </a:r>
            <a:r>
              <a:rPr lang="en-US" sz="1600" dirty="0" smtClean="0">
                <a:solidFill>
                  <a:schemeClr val="accent1">
                    <a:lumMod val="75000"/>
                  </a:schemeClr>
                </a:solidFill>
              </a:rPr>
              <a:t>adding markers </a:t>
            </a:r>
            <a:r>
              <a:rPr lang="en-US" sz="1600" dirty="0">
                <a:solidFill>
                  <a:schemeClr val="accent1">
                    <a:lumMod val="75000"/>
                  </a:schemeClr>
                </a:solidFill>
              </a:rPr>
              <a:t>sequentially </a:t>
            </a:r>
            <a:r>
              <a:rPr lang="en-US" sz="1600" dirty="0"/>
              <a:t>in increasing order of P-value. The number </a:t>
            </a:r>
            <a:r>
              <a:rPr lang="en-US" sz="1600" dirty="0" smtClean="0"/>
              <a:t>of markers </a:t>
            </a:r>
            <a:r>
              <a:rPr lang="en-US" sz="1600" dirty="0"/>
              <a:t>used in the classifier is optimized by evaluating its area </a:t>
            </a:r>
            <a:r>
              <a:rPr lang="en-US" sz="1600" dirty="0" smtClean="0"/>
              <a:t>under ROC </a:t>
            </a:r>
            <a:r>
              <a:rPr lang="en-US" sz="1600" dirty="0"/>
              <a:t>curve (AUC; see </a:t>
            </a:r>
            <a:r>
              <a:rPr lang="en-US" sz="1600" dirty="0" err="1"/>
              <a:t>Swets</a:t>
            </a:r>
            <a:r>
              <a:rPr lang="en-US" sz="1600" dirty="0"/>
              <a:t> et al, 2000 for details) on the validation set</a:t>
            </a:r>
            <a:r>
              <a:rPr lang="en-US" sz="1600" dirty="0" smtClean="0"/>
              <a:t>. The </a:t>
            </a:r>
            <a:r>
              <a:rPr lang="en-US" sz="1600" dirty="0"/>
              <a:t>final classification performance is reported as the AUC on the </a:t>
            </a:r>
            <a:r>
              <a:rPr lang="en-US" sz="1600" dirty="0" smtClean="0"/>
              <a:t>test set </a:t>
            </a:r>
            <a:r>
              <a:rPr lang="en-US" sz="1600" dirty="0"/>
              <a:t>using the optimized classifier.</a:t>
            </a:r>
          </a:p>
        </p:txBody>
      </p:sp>
      <p:pic>
        <p:nvPicPr>
          <p:cNvPr id="3074" name="Picture 2"/>
          <p:cNvPicPr>
            <a:picLocks noChangeAspect="1" noChangeArrowheads="1"/>
          </p:cNvPicPr>
          <p:nvPr/>
        </p:nvPicPr>
        <p:blipFill>
          <a:blip r:embed="rId2"/>
          <a:srcRect/>
          <a:stretch>
            <a:fillRect/>
          </a:stretch>
        </p:blipFill>
        <p:spPr bwMode="auto">
          <a:xfrm>
            <a:off x="1752600" y="1447800"/>
            <a:ext cx="1200150" cy="4095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1752600" y="2133600"/>
            <a:ext cx="3381375" cy="180975"/>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5334000" y="1143000"/>
            <a:ext cx="3048000" cy="2028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smtClean="0"/>
              <a:t>Performance and reproducibility</a:t>
            </a:r>
            <a:endParaRPr lang="en-US" sz="3600" dirty="0"/>
          </a:p>
        </p:txBody>
      </p:sp>
      <p:pic>
        <p:nvPicPr>
          <p:cNvPr id="4099" name="Picture 3"/>
          <p:cNvPicPr>
            <a:picLocks noChangeAspect="1" noChangeArrowheads="1"/>
          </p:cNvPicPr>
          <p:nvPr/>
        </p:nvPicPr>
        <p:blipFill>
          <a:blip r:embed="rId3"/>
          <a:srcRect/>
          <a:stretch>
            <a:fillRect/>
          </a:stretch>
        </p:blipFill>
        <p:spPr bwMode="auto">
          <a:xfrm>
            <a:off x="-40501" y="914400"/>
            <a:ext cx="9184501" cy="2971800"/>
          </a:xfrm>
          <a:prstGeom prst="rect">
            <a:avLst/>
          </a:prstGeom>
          <a:noFill/>
          <a:ln w="9525">
            <a:noFill/>
            <a:miter lim="800000"/>
            <a:headEnd/>
            <a:tailEnd/>
          </a:ln>
          <a:effectLst/>
        </p:spPr>
      </p:pic>
      <p:pic>
        <p:nvPicPr>
          <p:cNvPr id="4100" name="Picture 4" descr="sen_spec"/>
          <p:cNvPicPr>
            <a:picLocks noChangeAspect="1" noChangeArrowheads="1"/>
          </p:cNvPicPr>
          <p:nvPr/>
        </p:nvPicPr>
        <p:blipFill>
          <a:blip r:embed="rId4"/>
          <a:srcRect/>
          <a:stretch>
            <a:fillRect/>
          </a:stretch>
        </p:blipFill>
        <p:spPr bwMode="auto">
          <a:xfrm>
            <a:off x="1371600" y="4099133"/>
            <a:ext cx="6477000" cy="27588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1143000"/>
          </a:xfrm>
        </p:spPr>
        <p:txBody>
          <a:bodyPr/>
          <a:lstStyle/>
          <a:p>
            <a:r>
              <a:rPr lang="en-US" dirty="0" smtClean="0"/>
              <a:t>Related to somatic </a:t>
            </a:r>
            <a:r>
              <a:rPr lang="en-US" dirty="0" err="1" smtClean="0"/>
              <a:t>mutatoin</a:t>
            </a:r>
            <a:endParaRPr lang="en-US" dirty="0"/>
          </a:p>
        </p:txBody>
      </p:sp>
      <p:pic>
        <p:nvPicPr>
          <p:cNvPr id="5122" name="Picture 2" descr="SupplementalFig3"/>
          <p:cNvPicPr>
            <a:picLocks noChangeAspect="1" noChangeArrowheads="1"/>
          </p:cNvPicPr>
          <p:nvPr/>
        </p:nvPicPr>
        <p:blipFill>
          <a:blip r:embed="rId2"/>
          <a:srcRect/>
          <a:stretch>
            <a:fillRect/>
          </a:stretch>
        </p:blipFill>
        <p:spPr bwMode="auto">
          <a:xfrm>
            <a:off x="990600" y="1676400"/>
            <a:ext cx="7080738" cy="2438400"/>
          </a:xfrm>
          <a:prstGeom prst="rect">
            <a:avLst/>
          </a:prstGeom>
          <a:noFill/>
          <a:ln w="9525">
            <a:noFill/>
            <a:miter lim="800000"/>
            <a:headEnd/>
            <a:tailEnd/>
          </a:ln>
        </p:spPr>
      </p:pic>
      <p:sp>
        <p:nvSpPr>
          <p:cNvPr id="5" name="TextBox 4"/>
          <p:cNvSpPr txBox="1"/>
          <p:nvPr/>
        </p:nvSpPr>
        <p:spPr>
          <a:xfrm>
            <a:off x="762000" y="4648200"/>
            <a:ext cx="7620000" cy="1754326"/>
          </a:xfrm>
          <a:prstGeom prst="rect">
            <a:avLst/>
          </a:prstGeom>
          <a:noFill/>
        </p:spPr>
        <p:txBody>
          <a:bodyPr wrap="square" rtlCol="0">
            <a:spAutoFit/>
          </a:bodyPr>
          <a:lstStyle/>
          <a:p>
            <a:r>
              <a:rPr lang="en-GB" b="1" dirty="0" smtClean="0"/>
              <a:t>Supplemental Figure S4. Detection of 71 genes with somatic mutations associated with breast cancer in </a:t>
            </a:r>
            <a:r>
              <a:rPr lang="en-US" dirty="0" err="1" smtClean="0"/>
              <a:t>Sjoblom</a:t>
            </a:r>
            <a:r>
              <a:rPr lang="en-US" dirty="0" smtClean="0"/>
              <a:t> </a:t>
            </a:r>
            <a:r>
              <a:rPr lang="en-US" i="1" dirty="0" smtClean="0"/>
              <a:t>et al.</a:t>
            </a:r>
            <a:r>
              <a:rPr lang="en-GB" b="1" dirty="0" smtClean="0"/>
              <a:t>. </a:t>
            </a:r>
            <a:r>
              <a:rPr lang="en-GB" dirty="0" smtClean="0"/>
              <a:t>The enrichment of disease genes is shown for </a:t>
            </a:r>
            <a:r>
              <a:rPr lang="en-GB" dirty="0" err="1" smtClean="0"/>
              <a:t>subnetworks</a:t>
            </a:r>
            <a:r>
              <a:rPr lang="en-GB" dirty="0" smtClean="0"/>
              <a:t> selected from van de </a:t>
            </a:r>
            <a:r>
              <a:rPr lang="en-GB" dirty="0" err="1" smtClean="0"/>
              <a:t>Vijver</a:t>
            </a:r>
            <a:r>
              <a:rPr lang="en-GB" dirty="0" smtClean="0"/>
              <a:t> </a:t>
            </a:r>
            <a:r>
              <a:rPr lang="en-US" i="1" dirty="0" smtClean="0"/>
              <a:t>et al.</a:t>
            </a:r>
            <a:r>
              <a:rPr lang="en-US" dirty="0" smtClean="0"/>
              <a:t> </a:t>
            </a:r>
            <a:r>
              <a:rPr lang="en-US" b="1" dirty="0" smtClean="0"/>
              <a:t>(a) </a:t>
            </a:r>
            <a:r>
              <a:rPr lang="en-US" dirty="0" smtClean="0"/>
              <a:t>or Wang </a:t>
            </a:r>
            <a:r>
              <a:rPr lang="en-US" i="1" dirty="0" smtClean="0"/>
              <a:t>et al.</a:t>
            </a:r>
            <a:r>
              <a:rPr lang="en-US" dirty="0" smtClean="0"/>
              <a:t> </a:t>
            </a:r>
            <a:r>
              <a:rPr lang="en-US" b="1" dirty="0" smtClean="0"/>
              <a:t>(b)</a:t>
            </a:r>
            <a:r>
              <a:rPr lang="en-US" dirty="0" smtClean="0"/>
              <a:t>. Blue bars chart the percentage of disease genes on the left axis; the red line charts the </a:t>
            </a:r>
            <a:r>
              <a:rPr lang="en-US" dirty="0" err="1" smtClean="0"/>
              <a:t>hypergeometric</a:t>
            </a:r>
            <a:r>
              <a:rPr lang="en-US" dirty="0" smtClean="0"/>
              <a:t> p-values of enrichment on the right axis.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Improvement</a:t>
            </a:r>
            <a:endParaRPr lang="en-US" dirty="0"/>
          </a:p>
        </p:txBody>
      </p:sp>
      <p:sp>
        <p:nvSpPr>
          <p:cNvPr id="4" name="Content Placeholder 3"/>
          <p:cNvSpPr>
            <a:spLocks noGrp="1"/>
          </p:cNvSpPr>
          <p:nvPr>
            <p:ph idx="1"/>
          </p:nvPr>
        </p:nvSpPr>
        <p:spPr/>
        <p:txBody>
          <a:bodyPr/>
          <a:lstStyle/>
          <a:p>
            <a:r>
              <a:rPr lang="en-US" dirty="0" smtClean="0"/>
              <a:t>Not only expression profile. </a:t>
            </a:r>
          </a:p>
          <a:p>
            <a:r>
              <a:rPr lang="en-US" dirty="0" smtClean="0"/>
              <a:t>Activity score averaging? Better transformation.</a:t>
            </a:r>
          </a:p>
          <a:p>
            <a:r>
              <a:rPr lang="en-US" dirty="0" smtClean="0"/>
              <a:t>More data like WTCCC.</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Network-based classification of breast cancer metastasis</a:t>
            </a:r>
            <a:endParaRPr lang="en-US" dirty="0"/>
          </a:p>
        </p:txBody>
      </p:sp>
      <p:sp>
        <p:nvSpPr>
          <p:cNvPr id="3" name="Subtitle 2"/>
          <p:cNvSpPr>
            <a:spLocks noGrp="1"/>
          </p:cNvSpPr>
          <p:nvPr>
            <p:ph type="subTitle" idx="1"/>
          </p:nvPr>
        </p:nvSpPr>
        <p:spPr/>
        <p:txBody>
          <a:bodyPr>
            <a:normAutofit/>
          </a:bodyPr>
          <a:lstStyle/>
          <a:p>
            <a:r>
              <a:rPr lang="en-US" sz="2000" dirty="0" smtClean="0"/>
              <a:t>Molecular Systems Biology 3; Article number 140; doi:10.1038/msb4100180</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Background</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r>
              <a:rPr lang="en-US" sz="2400" dirty="0" smtClean="0"/>
              <a:t>An ongoing challenge is to identify new  prognostic markers that are more directly related to disease and that can more accurately predict the risk of metastasis in individual patients.</a:t>
            </a:r>
          </a:p>
          <a:p>
            <a:r>
              <a:rPr lang="en-US" sz="2400" dirty="0" smtClean="0"/>
              <a:t>Marker sets are selected by scoring each individual gene for how well its expression pattern can discriminate between different classes of disease.</a:t>
            </a:r>
          </a:p>
          <a:p>
            <a:r>
              <a:rPr lang="en-US" sz="2400" dirty="0" smtClean="0"/>
              <a:t>~70 gene markers that were 60–70% accurate for prediction of metastasis, rivaling the performance of clinical criteria. Strangely, however, these marker sets shared only three genes in common, with the first set of markers predicting metastasis less successfully when scoring patients from the second study, and vice versa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otein_map.gif"/>
          <p:cNvPicPr>
            <a:picLocks noChangeAspect="1"/>
          </p:cNvPicPr>
          <p:nvPr/>
        </p:nvPicPr>
        <p:blipFill>
          <a:blip r:embed="rId2"/>
          <a:stretch>
            <a:fillRect/>
          </a:stretch>
        </p:blipFill>
        <p:spPr>
          <a:xfrm>
            <a:off x="1676400" y="1066800"/>
            <a:ext cx="5791200" cy="5791200"/>
          </a:xfrm>
          <a:prstGeom prst="rect">
            <a:avLst/>
          </a:prstGeom>
        </p:spPr>
      </p:pic>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 based idea</a:t>
            </a:r>
            <a:endParaRPr lang="en-US" dirty="0"/>
          </a:p>
        </p:txBody>
      </p:sp>
      <p:sp>
        <p:nvSpPr>
          <p:cNvPr id="3" name="Content Placeholder 2"/>
          <p:cNvSpPr>
            <a:spLocks noGrp="1"/>
          </p:cNvSpPr>
          <p:nvPr>
            <p:ph idx="1"/>
          </p:nvPr>
        </p:nvSpPr>
        <p:spPr/>
        <p:txBody>
          <a:bodyPr>
            <a:normAutofit/>
          </a:bodyPr>
          <a:lstStyle/>
          <a:p>
            <a:r>
              <a:rPr lang="en-US" dirty="0" smtClean="0"/>
              <a:t>many groups have hypothesized that a more effective means of marker identification may be to combine gene expression measurements over groups of genes that fall within common pathways.</a:t>
            </a:r>
          </a:p>
          <a:p>
            <a:r>
              <a:rPr lang="en-US" dirty="0" smtClean="0"/>
              <a:t>However, a remaining hurdle to pathway-based analysis is that the majority of human genes have not yet been assigned to a definitive pathway.</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Protein-Network-based approach</a:t>
            </a:r>
            <a:endParaRPr lang="en-US" dirty="0"/>
          </a:p>
        </p:txBody>
      </p:sp>
      <p:sp>
        <p:nvSpPr>
          <p:cNvPr id="3" name="Content Placeholder 2"/>
          <p:cNvSpPr>
            <a:spLocks noGrp="1"/>
          </p:cNvSpPr>
          <p:nvPr>
            <p:ph idx="1"/>
          </p:nvPr>
        </p:nvSpPr>
        <p:spPr/>
        <p:txBody>
          <a:bodyPr>
            <a:normAutofit/>
          </a:bodyPr>
          <a:lstStyle/>
          <a:p>
            <a:r>
              <a:rPr lang="en-US" dirty="0" smtClean="0"/>
              <a:t>The markers in question are not encoded as individual genes or proteins, but as </a:t>
            </a:r>
            <a:r>
              <a:rPr lang="en-US" dirty="0" err="1" smtClean="0"/>
              <a:t>subnetworks</a:t>
            </a:r>
            <a:r>
              <a:rPr lang="en-US" dirty="0" smtClean="0"/>
              <a:t> of interacting proteins within a larger human protein–protein interaction network.</a:t>
            </a:r>
          </a:p>
          <a:p>
            <a:r>
              <a:rPr lang="en-US" dirty="0" smtClean="0"/>
              <a:t>Advantages:</a:t>
            </a:r>
          </a:p>
          <a:p>
            <a:pPr lvl="1"/>
            <a:r>
              <a:rPr lang="en-US" dirty="0" smtClean="0"/>
              <a:t>models of the molecular mechanisms</a:t>
            </a:r>
          </a:p>
          <a:p>
            <a:pPr lvl="1"/>
            <a:r>
              <a:rPr lang="en-US" dirty="0" smtClean="0"/>
              <a:t>Known cancer genes interconnecting  expression-responsive genes, rather than a mandatory mutation marker</a:t>
            </a:r>
          </a:p>
          <a:p>
            <a:pPr lvl="1"/>
            <a:r>
              <a:rPr lang="en-US" dirty="0" smtClean="0"/>
              <a:t>Results are reproducible across cancer cohorts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overlaid the expression values of each gene on its </a:t>
            </a:r>
            <a:r>
              <a:rPr lang="en-US" dirty="0" smtClean="0"/>
              <a:t>corresponding protein </a:t>
            </a:r>
            <a:r>
              <a:rPr lang="en-US" dirty="0"/>
              <a:t>in the network and searched for </a:t>
            </a:r>
            <a:r>
              <a:rPr lang="en-US" dirty="0" err="1" smtClean="0"/>
              <a:t>subnetworks</a:t>
            </a:r>
            <a:r>
              <a:rPr lang="en-US" dirty="0" smtClean="0"/>
              <a:t> whose </a:t>
            </a:r>
            <a:r>
              <a:rPr lang="en-US" dirty="0"/>
              <a:t>activities across the patients were highly </a:t>
            </a:r>
            <a:r>
              <a:rPr lang="en-US" dirty="0" smtClean="0">
                <a:solidFill>
                  <a:srgbClr val="FF0000"/>
                </a:solidFill>
              </a:rPr>
              <a:t>discriminative</a:t>
            </a:r>
            <a:r>
              <a:rPr lang="en-US" dirty="0" smtClean="0"/>
              <a:t> of </a:t>
            </a:r>
            <a:r>
              <a:rPr lang="en-US" dirty="0"/>
              <a:t>metastasis.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Combining and intersecting 2 expression profile studies</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‘metastatic’/‘non-metastatic’ patients</a:t>
            </a:r>
          </a:p>
          <a:p>
            <a:pPr lvl="1"/>
            <a:r>
              <a:rPr lang="en-US" dirty="0" smtClean="0"/>
              <a:t>78/217 (295) </a:t>
            </a:r>
            <a:r>
              <a:rPr lang="nl-NL" dirty="0" smtClean="0"/>
              <a:t>patients in van de Vijver et al (2002)</a:t>
            </a:r>
          </a:p>
          <a:p>
            <a:pPr lvl="1"/>
            <a:r>
              <a:rPr lang="nl-NL" dirty="0" smtClean="0"/>
              <a:t>106/180 (286) in Wang et al </a:t>
            </a:r>
            <a:r>
              <a:rPr lang="en-US" dirty="0" smtClean="0"/>
              <a:t>(2005)</a:t>
            </a:r>
          </a:p>
          <a:p>
            <a:r>
              <a:rPr lang="en-US" dirty="0" smtClean="0"/>
              <a:t>8141 genes present in both data sets</a:t>
            </a:r>
          </a:p>
          <a:p>
            <a:r>
              <a:rPr lang="en-US" dirty="0" smtClean="0"/>
              <a:t>protein–protein interaction </a:t>
            </a:r>
            <a:r>
              <a:rPr lang="en-US" dirty="0" smtClean="0"/>
              <a:t>network in use: </a:t>
            </a:r>
            <a:endParaRPr lang="en-US" dirty="0" smtClean="0"/>
          </a:p>
          <a:p>
            <a:pPr lvl="1"/>
            <a:r>
              <a:rPr lang="en-US" dirty="0" smtClean="0"/>
              <a:t>a pooled data set comprising 57235 interactions among 11203 proteins, integrated from </a:t>
            </a:r>
          </a:p>
          <a:p>
            <a:pPr lvl="1"/>
            <a:r>
              <a:rPr lang="en-US" dirty="0" smtClean="0"/>
              <a:t>Yeast </a:t>
            </a:r>
            <a:r>
              <a:rPr lang="da-DK" dirty="0" smtClean="0"/>
              <a:t>two-hybrid experiments (Rual et al, 2005; Stelzl et al, 2005),</a:t>
            </a:r>
          </a:p>
          <a:p>
            <a:pPr lvl="1"/>
            <a:r>
              <a:rPr lang="en-US" dirty="0" smtClean="0"/>
              <a:t>predicted interactions via </a:t>
            </a:r>
            <a:r>
              <a:rPr lang="en-US" dirty="0" err="1" smtClean="0"/>
              <a:t>orthology</a:t>
            </a:r>
            <a:r>
              <a:rPr lang="en-US" dirty="0" smtClean="0"/>
              <a:t> and </a:t>
            </a:r>
          </a:p>
          <a:p>
            <a:pPr lvl="1"/>
            <a:r>
              <a:rPr lang="en-US" dirty="0" smtClean="0"/>
              <a:t>co-citation (</a:t>
            </a:r>
            <a:r>
              <a:rPr lang="en-US" dirty="0" err="1" smtClean="0"/>
              <a:t>Ramani</a:t>
            </a:r>
            <a:r>
              <a:rPr lang="en-US" dirty="0" smtClean="0"/>
              <a:t> et al, 2005), and </a:t>
            </a:r>
            <a:r>
              <a:rPr lang="en-US" dirty="0" err="1" smtClean="0"/>
              <a:t>curation</a:t>
            </a:r>
            <a:r>
              <a:rPr lang="en-US" dirty="0" smtClean="0"/>
              <a:t> of the literature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1066800" y="0"/>
            <a:ext cx="5257800" cy="6881146"/>
          </a:xfrm>
          <a:prstGeom prst="rect">
            <a:avLst/>
          </a:prstGeom>
          <a:noFill/>
          <a:ln w="9525">
            <a:noFill/>
            <a:miter lim="800000"/>
            <a:headEnd/>
            <a:tailEnd/>
          </a:ln>
          <a:effectLst/>
        </p:spPr>
      </p:pic>
      <p:sp>
        <p:nvSpPr>
          <p:cNvPr id="4" name="TextBox 3"/>
          <p:cNvSpPr txBox="1"/>
          <p:nvPr/>
        </p:nvSpPr>
        <p:spPr>
          <a:xfrm>
            <a:off x="6477000" y="1447800"/>
            <a:ext cx="2438400" cy="2308324"/>
          </a:xfrm>
          <a:prstGeom prst="rect">
            <a:avLst/>
          </a:prstGeom>
          <a:noFill/>
        </p:spPr>
        <p:txBody>
          <a:bodyPr wrap="square" rtlCol="0">
            <a:spAutoFit/>
          </a:bodyPr>
          <a:lstStyle/>
          <a:p>
            <a:r>
              <a:rPr lang="en-US" dirty="0" smtClean="0"/>
              <a:t>A </a:t>
            </a:r>
            <a:r>
              <a:rPr lang="en-US" dirty="0" err="1" smtClean="0"/>
              <a:t>subnetwork</a:t>
            </a:r>
            <a:r>
              <a:rPr lang="en-US" dirty="0" smtClean="0"/>
              <a:t> is defined as a gene set that induces a </a:t>
            </a:r>
            <a:r>
              <a:rPr lang="en-US" dirty="0" smtClean="0">
                <a:solidFill>
                  <a:srgbClr val="FF0000"/>
                </a:solidFill>
              </a:rPr>
              <a:t>single connected</a:t>
            </a:r>
          </a:p>
          <a:p>
            <a:r>
              <a:rPr lang="en-US" dirty="0" smtClean="0">
                <a:solidFill>
                  <a:srgbClr val="FF0000"/>
                </a:solidFill>
              </a:rPr>
              <a:t>component </a:t>
            </a:r>
            <a:r>
              <a:rPr lang="en-US" dirty="0" smtClean="0"/>
              <a:t>in the protein–protein interaction network. (some genes lost)</a:t>
            </a:r>
            <a:endParaRPr lang="en-US" dirty="0"/>
          </a:p>
        </p:txBody>
      </p:sp>
      <p:pic>
        <p:nvPicPr>
          <p:cNvPr id="1027" name="Picture 3"/>
          <p:cNvPicPr>
            <a:picLocks noChangeAspect="1" noChangeArrowheads="1"/>
          </p:cNvPicPr>
          <p:nvPr/>
        </p:nvPicPr>
        <p:blipFill>
          <a:blip r:embed="rId4"/>
          <a:srcRect/>
          <a:stretch>
            <a:fillRect/>
          </a:stretch>
        </p:blipFill>
        <p:spPr bwMode="auto">
          <a:xfrm>
            <a:off x="5076825" y="5715000"/>
            <a:ext cx="4067175" cy="714375"/>
          </a:xfrm>
          <a:prstGeom prst="rect">
            <a:avLst/>
          </a:prstGeom>
          <a:ln>
            <a:headEnd/>
            <a:tailEnd/>
          </a:ln>
        </p:spPr>
        <p:style>
          <a:lnRef idx="2">
            <a:schemeClr val="accent1"/>
          </a:lnRef>
          <a:fillRef idx="1">
            <a:schemeClr val="lt1"/>
          </a:fillRef>
          <a:effectRef idx="0">
            <a:schemeClr val="accent1"/>
          </a:effectRef>
          <a:fontRef idx="minor">
            <a:schemeClr val="dk1"/>
          </a:fontRef>
        </p:style>
      </p:pic>
      <p:sp>
        <p:nvSpPr>
          <p:cNvPr id="6" name="Rectangle 5"/>
          <p:cNvSpPr/>
          <p:nvPr/>
        </p:nvSpPr>
        <p:spPr>
          <a:xfrm>
            <a:off x="6172200" y="4495800"/>
            <a:ext cx="2768707" cy="307777"/>
          </a:xfrm>
          <a:prstGeom prst="rect">
            <a:avLst/>
          </a:prstGeom>
          <a:ln>
            <a:solidFill>
              <a:schemeClr val="accent1"/>
            </a:solidFill>
          </a:ln>
        </p:spPr>
        <p:txBody>
          <a:bodyPr wrap="none">
            <a:spAutoFit/>
          </a:bodyPr>
          <a:lstStyle/>
          <a:p>
            <a:r>
              <a:rPr lang="en-US" sz="1400" dirty="0" smtClean="0"/>
              <a:t>P1&lt;0.05, P2&lt;0.05, and P3&lt;0.00005,</a:t>
            </a:r>
            <a:endParaRPr 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973</TotalTime>
  <Words>1200</Words>
  <Application>Microsoft Office PowerPoint</Application>
  <PresentationFormat>On-screen Show (4:3)</PresentationFormat>
  <Paragraphs>72</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Look at the two datasets what are they doing</vt:lpstr>
      <vt:lpstr>Network-based classification of breast cancer metastasis</vt:lpstr>
      <vt:lpstr>Background</vt:lpstr>
      <vt:lpstr>Slide 4</vt:lpstr>
      <vt:lpstr>Pathway based idea</vt:lpstr>
      <vt:lpstr>Protein-Network-based approach</vt:lpstr>
      <vt:lpstr>Summary</vt:lpstr>
      <vt:lpstr>Combining and intersecting 2 expression profile studies</vt:lpstr>
      <vt:lpstr>Slide 9</vt:lpstr>
      <vt:lpstr>Slide 10</vt:lpstr>
      <vt:lpstr>Searching for significant subnetworks</vt:lpstr>
      <vt:lpstr>Subnetwork markers</vt:lpstr>
      <vt:lpstr>Slide 13</vt:lpstr>
      <vt:lpstr>Logistic regression model</vt:lpstr>
      <vt:lpstr>Performance and reproducibility</vt:lpstr>
      <vt:lpstr>Related to somatic mutatoin</vt:lpstr>
      <vt:lpstr>Improvement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shizhen</cp:lastModifiedBy>
  <cp:revision>68</cp:revision>
  <dcterms:created xsi:type="dcterms:W3CDTF">2006-08-16T00:00:00Z</dcterms:created>
  <dcterms:modified xsi:type="dcterms:W3CDTF">2009-01-23T18:18:44Z</dcterms:modified>
</cp:coreProperties>
</file>