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57" r:id="rId3"/>
    <p:sldId id="258" r:id="rId4"/>
    <p:sldId id="259" r:id="rId5"/>
    <p:sldId id="260" r:id="rId6"/>
    <p:sldId id="261" r:id="rId7"/>
    <p:sldId id="263" r:id="rId8"/>
    <p:sldId id="264" r:id="rId9"/>
    <p:sldId id="266" r:id="rId10"/>
    <p:sldId id="265"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90" r:id="rId32"/>
    <p:sldId id="291" r:id="rId33"/>
    <p:sldId id="292" r:id="rId34"/>
    <p:sldId id="293" r:id="rId35"/>
    <p:sldId id="294" r:id="rId36"/>
    <p:sldId id="295" r:id="rId37"/>
    <p:sldId id="296" r:id="rId38"/>
    <p:sldId id="262" r:id="rId39"/>
    <p:sldId id="288" r:id="rId40"/>
    <p:sldId id="289" r:id="rId41"/>
    <p:sldId id="287"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51" autoAdjust="0"/>
    <p:restoredTop sz="90987" autoAdjust="0"/>
  </p:normalViewPr>
  <p:slideViewPr>
    <p:cSldViewPr>
      <p:cViewPr varScale="1">
        <p:scale>
          <a:sx n="84" d="100"/>
          <a:sy n="84" d="100"/>
        </p:scale>
        <p:origin x="-1152"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D0DE9B-824A-411F-949C-5AC280F4AAE4}" type="datetimeFigureOut">
              <a:rPr lang="en-US" smtClean="0"/>
              <a:t>6/4/2009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36B926-02E4-4854-A40E-C90B40DBEBAC}"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nwb.slis.indiana.edu/community/?n=VisualizeData.Fruchterman-Rheingold"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Figure one is Macrophage Activation Pathways</a:t>
            </a:r>
          </a:p>
          <a:p>
            <a:r>
              <a:rPr lang="en-US" dirty="0" smtClean="0"/>
              <a:t>Figure 2 is HCMV infection, collapsed</a:t>
            </a:r>
            <a:endParaRPr lang="en-US" dirty="0"/>
          </a:p>
        </p:txBody>
      </p:sp>
      <p:sp>
        <p:nvSpPr>
          <p:cNvPr id="4" name="Slide Number Placeholder 3"/>
          <p:cNvSpPr>
            <a:spLocks noGrp="1"/>
          </p:cNvSpPr>
          <p:nvPr>
            <p:ph type="sldNum" sz="quarter" idx="10"/>
          </p:nvPr>
        </p:nvSpPr>
        <p:spPr/>
        <p:txBody>
          <a:bodyPr/>
          <a:lstStyle/>
          <a:p>
            <a:fld id="{2D36B926-02E4-4854-A40E-C90B40DBEBAC}" type="slidenum">
              <a:rPr lang="en-US" smtClean="0"/>
              <a:t>12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comes with a great variety of layout options like circular layout using partitions, circular layout using permutation or circular layout using random coordinates layout algorithms. </a:t>
            </a:r>
            <a:r>
              <a:rPr lang="en-US" dirty="0" smtClean="0"/>
              <a:t>Direct forcing and energy free layout algorithms , such as the Kimura-Kawai and </a:t>
            </a:r>
            <a:r>
              <a:rPr lang="en-US" dirty="0" err="1" smtClean="0"/>
              <a:t>Fruchterman-Reingold</a:t>
            </a:r>
            <a:r>
              <a:rPr lang="en-US" dirty="0" smtClean="0"/>
              <a:t>  are also included</a:t>
            </a:r>
          </a:p>
          <a:p>
            <a:endParaRPr lang="en-US" dirty="0"/>
          </a:p>
        </p:txBody>
      </p:sp>
      <p:sp>
        <p:nvSpPr>
          <p:cNvPr id="4" name="Slide Number Placeholder 3"/>
          <p:cNvSpPr>
            <a:spLocks noGrp="1"/>
          </p:cNvSpPr>
          <p:nvPr>
            <p:ph type="sldNum" sz="quarter" idx="10"/>
          </p:nvPr>
        </p:nvSpPr>
        <p:spPr/>
        <p:txBody>
          <a:bodyPr/>
          <a:lstStyle/>
          <a:p>
            <a:fld id="{2D36B926-02E4-4854-A40E-C90B40DBEBAC}" type="slidenum">
              <a:rPr lang="en-US" smtClean="0"/>
              <a:t>30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Temporal network based on presence and on events</a:t>
            </a:r>
            <a:endParaRPr lang="en-US" dirty="0"/>
          </a:p>
        </p:txBody>
      </p:sp>
      <p:sp>
        <p:nvSpPr>
          <p:cNvPr id="4" name="Slide Number Placeholder 3"/>
          <p:cNvSpPr>
            <a:spLocks noGrp="1"/>
          </p:cNvSpPr>
          <p:nvPr>
            <p:ph type="sldNum" sz="quarter" idx="10"/>
          </p:nvPr>
        </p:nvSpPr>
        <p:spPr/>
        <p:txBody>
          <a:bodyPr/>
          <a:lstStyle/>
          <a:p>
            <a:fld id="{2D36B926-02E4-4854-A40E-C90B40DBEBAC}" type="slidenum">
              <a:rPr lang="en-US" smtClean="0"/>
              <a:t>32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D36B926-02E4-4854-A40E-C90B40DBEBAC}" type="slidenum">
              <a:rPr lang="en-US" smtClean="0"/>
              <a:t>38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idea of a force directed layout algorithm is to consider a force between any two nodes. In this algorithm, the nodes are represented by steel rings and the edges are springs between them. The attractive force is analogous to the spring force and the repulsive force is analogous to the electrical force. The basic idea is to minimize the energy of the system by moving the nodes and changing the forces between them.</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temperature is the same for all nodes, and cools down at each iteration. Once the nodes stop moving, the system terminates.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From (</a:t>
            </a:r>
            <a:r>
              <a:rPr lang="en-US" dirty="0" smtClean="0">
                <a:hlinkClick r:id="rId3"/>
              </a:rPr>
              <a:t>https://nwb.slis.indiana.edu/community/?n=VisualizeData.Fruchterman-Rheingold</a:t>
            </a:r>
            <a:r>
              <a:rPr lang="en-US" dirty="0" smtClean="0"/>
              <a: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D36B926-02E4-4854-A40E-C90B40DBEBAC}" type="slidenum">
              <a:rPr lang="en-US" smtClean="0"/>
              <a:t>40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the minimum energy, the derivatives of the force equation are zero. </a:t>
            </a:r>
            <a:r>
              <a:rPr lang="en-US" dirty="0" smtClean="0"/>
              <a:t>However, these equations are not independent and therefore cannot be independently brought to zero. So only the node which has the maximum gradient value is moved. This process is continued until the total energy is minimized.</a:t>
            </a:r>
            <a:endParaRPr lang="en-US" dirty="0"/>
          </a:p>
        </p:txBody>
      </p:sp>
      <p:sp>
        <p:nvSpPr>
          <p:cNvPr id="4" name="Slide Number Placeholder 3"/>
          <p:cNvSpPr>
            <a:spLocks noGrp="1"/>
          </p:cNvSpPr>
          <p:nvPr>
            <p:ph type="sldNum" sz="quarter" idx="10"/>
          </p:nvPr>
        </p:nvSpPr>
        <p:spPr/>
        <p:txBody>
          <a:bodyPr/>
          <a:lstStyle/>
          <a:p>
            <a:fld id="{2D36B926-02E4-4854-A40E-C90B40DBEBAC}" type="slidenum">
              <a:rPr lang="en-US" smtClean="0"/>
              <a:t>41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Figure 1: Network GI specific genes</a:t>
            </a:r>
          </a:p>
          <a:p>
            <a:r>
              <a:rPr lang="en-US" dirty="0" smtClean="0"/>
              <a:t>Figure</a:t>
            </a:r>
            <a:r>
              <a:rPr lang="en-US" baseline="0" dirty="0" smtClean="0"/>
              <a:t> 2: </a:t>
            </a:r>
            <a:r>
              <a:rPr lang="en-US" dirty="0" smtClean="0"/>
              <a:t>Expression clusters with transparent node option</a:t>
            </a:r>
            <a:endParaRPr lang="en-US" dirty="0"/>
          </a:p>
        </p:txBody>
      </p:sp>
      <p:sp>
        <p:nvSpPr>
          <p:cNvPr id="4" name="Slide Number Placeholder 3"/>
          <p:cNvSpPr>
            <a:spLocks noGrp="1"/>
          </p:cNvSpPr>
          <p:nvPr>
            <p:ph type="sldNum" sz="quarter" idx="10"/>
          </p:nvPr>
        </p:nvSpPr>
        <p:spPr/>
        <p:txBody>
          <a:bodyPr/>
          <a:lstStyle/>
          <a:p>
            <a:fld id="{2D36B926-02E4-4854-A40E-C90B40DBEBAC}" type="slidenum">
              <a:rPr lang="en-US" smtClean="0"/>
              <a:t>13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different types of data are separated by placing them in different disks-circles interconnected between each other</a:t>
            </a:r>
          </a:p>
          <a:p>
            <a:endParaRPr lang="en-US" dirty="0"/>
          </a:p>
        </p:txBody>
      </p:sp>
      <p:sp>
        <p:nvSpPr>
          <p:cNvPr id="4" name="Slide Number Placeholder 3"/>
          <p:cNvSpPr>
            <a:spLocks noGrp="1"/>
          </p:cNvSpPr>
          <p:nvPr>
            <p:ph type="sldNum" sz="quarter" idx="10"/>
          </p:nvPr>
        </p:nvSpPr>
        <p:spPr/>
        <p:txBody>
          <a:bodyPr/>
          <a:lstStyle/>
          <a:p>
            <a:fld id="{2D36B926-02E4-4854-A40E-C90B40DBEBAC}" type="slidenum">
              <a:rPr lang="en-US" smtClean="0"/>
              <a:t>20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Screenshot: Protein annotated to the Gene Ontology</a:t>
            </a:r>
          </a:p>
        </p:txBody>
      </p:sp>
      <p:sp>
        <p:nvSpPr>
          <p:cNvPr id="4" name="Slide Number Placeholder 3"/>
          <p:cNvSpPr>
            <a:spLocks noGrp="1"/>
          </p:cNvSpPr>
          <p:nvPr>
            <p:ph type="sldNum" sz="quarter" idx="10"/>
          </p:nvPr>
        </p:nvSpPr>
        <p:spPr/>
        <p:txBody>
          <a:bodyPr/>
          <a:lstStyle/>
          <a:p>
            <a:fld id="{2D36B926-02E4-4854-A40E-C90B40DBEBAC}" type="slidenum">
              <a:rPr lang="en-US" smtClean="0"/>
              <a:t>21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Screenshot: Filtering a PPI network according to confidence values</a:t>
            </a:r>
            <a:endParaRPr lang="en-US" dirty="0"/>
          </a:p>
        </p:txBody>
      </p:sp>
      <p:sp>
        <p:nvSpPr>
          <p:cNvPr id="4" name="Slide Number Placeholder 3"/>
          <p:cNvSpPr>
            <a:spLocks noGrp="1"/>
          </p:cNvSpPr>
          <p:nvPr>
            <p:ph type="sldNum" sz="quarter" idx="10"/>
          </p:nvPr>
        </p:nvSpPr>
        <p:spPr/>
        <p:txBody>
          <a:bodyPr/>
          <a:lstStyle/>
          <a:p>
            <a:fld id="{2D36B926-02E4-4854-A40E-C90B40DBEBAC}" type="slidenum">
              <a:rPr lang="en-US" smtClean="0"/>
              <a:t>22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Screenshot: FH8 protein with manual and text mining based GO annotations</a:t>
            </a:r>
          </a:p>
          <a:p>
            <a:endParaRPr lang="en-US" dirty="0"/>
          </a:p>
        </p:txBody>
      </p:sp>
      <p:sp>
        <p:nvSpPr>
          <p:cNvPr id="4" name="Slide Number Placeholder 3"/>
          <p:cNvSpPr>
            <a:spLocks noGrp="1"/>
          </p:cNvSpPr>
          <p:nvPr>
            <p:ph type="sldNum" sz="quarter" idx="10"/>
          </p:nvPr>
        </p:nvSpPr>
        <p:spPr/>
        <p:txBody>
          <a:bodyPr/>
          <a:lstStyle/>
          <a:p>
            <a:fld id="{2D36B926-02E4-4854-A40E-C90B40DBEBAC}" type="slidenum">
              <a:rPr lang="en-US" smtClean="0"/>
              <a:t>23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represents different types of edges: product edges, where the source and target nodes of a product edge define the transition and a product of this transition, activator edges, where the source and target nodes of an activator edge define the activating state and the transition that is activated by this state, inhibitor edges where the source and target nodes of an activator edge define the inhibiting state and the transition that is inhibited by this state and substrate edges where the target and source nodes of a substrate edge define the transition and a substrate of this transition, respectively.</a:t>
            </a:r>
            <a:endParaRPr lang="en-US" dirty="0"/>
          </a:p>
        </p:txBody>
      </p:sp>
      <p:sp>
        <p:nvSpPr>
          <p:cNvPr id="4" name="Slide Number Placeholder 3"/>
          <p:cNvSpPr>
            <a:spLocks noGrp="1"/>
          </p:cNvSpPr>
          <p:nvPr>
            <p:ph type="sldNum" sz="quarter" idx="10"/>
          </p:nvPr>
        </p:nvSpPr>
        <p:spPr/>
        <p:txBody>
          <a:bodyPr/>
          <a:lstStyle/>
          <a:p>
            <a:fld id="{2D36B926-02E4-4854-A40E-C90B40DBEBAC}" type="slidenum">
              <a:rPr lang="en-US" smtClean="0"/>
              <a:t>24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p53 pathway</a:t>
            </a:r>
            <a:endParaRPr lang="en-US" dirty="0"/>
          </a:p>
        </p:txBody>
      </p:sp>
      <p:sp>
        <p:nvSpPr>
          <p:cNvPr id="4" name="Slide Number Placeholder 3"/>
          <p:cNvSpPr>
            <a:spLocks noGrp="1"/>
          </p:cNvSpPr>
          <p:nvPr>
            <p:ph type="sldNum" sz="quarter" idx="10"/>
          </p:nvPr>
        </p:nvSpPr>
        <p:spPr/>
        <p:txBody>
          <a:bodyPr/>
          <a:lstStyle/>
          <a:p>
            <a:fld id="{2D36B926-02E4-4854-A40E-C90B40DBEBAC}" type="slidenum">
              <a:rPr lang="en-US" smtClean="0"/>
              <a:t>25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Sample layouts produced by </a:t>
            </a:r>
            <a:r>
              <a:rPr lang="en-US" dirty="0" err="1" smtClean="0"/>
              <a:t>PATIKA</a:t>
            </a:r>
            <a:r>
              <a:rPr lang="en-US" i="1" dirty="0" err="1" smtClean="0"/>
              <a:t>web</a:t>
            </a:r>
            <a:r>
              <a:rPr lang="en-US" dirty="0" err="1" smtClean="0"/>
              <a:t>'s</a:t>
            </a:r>
            <a:endParaRPr lang="en-US" dirty="0"/>
          </a:p>
        </p:txBody>
      </p:sp>
      <p:sp>
        <p:nvSpPr>
          <p:cNvPr id="4" name="Slide Number Placeholder 3"/>
          <p:cNvSpPr>
            <a:spLocks noGrp="1"/>
          </p:cNvSpPr>
          <p:nvPr>
            <p:ph type="sldNum" sz="quarter" idx="10"/>
          </p:nvPr>
        </p:nvSpPr>
        <p:spPr/>
        <p:txBody>
          <a:bodyPr/>
          <a:lstStyle/>
          <a:p>
            <a:fld id="{2D36B926-02E4-4854-A40E-C90B40DBEBAC}" type="slidenum">
              <a:rPr lang="en-US" smtClean="0"/>
              <a:t>26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91ACDB-2956-454D-B2AD-02BB335D8249}" type="datetimeFigureOut">
              <a:rPr lang="en-US" smtClean="0"/>
              <a:t>6/4/2009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FFE754-3D5C-4C03-BBE6-AB673F1491F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91ACDB-2956-454D-B2AD-02BB335D8249}" type="datetimeFigureOut">
              <a:rPr lang="en-US" smtClean="0"/>
              <a:t>6/4/2009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FFE754-3D5C-4C03-BBE6-AB673F1491F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91ACDB-2956-454D-B2AD-02BB335D8249}" type="datetimeFigureOut">
              <a:rPr lang="en-US" smtClean="0"/>
              <a:t>6/4/2009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FFE754-3D5C-4C03-BBE6-AB673F1491F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91ACDB-2956-454D-B2AD-02BB335D8249}" type="datetimeFigureOut">
              <a:rPr lang="en-US" smtClean="0"/>
              <a:t>6/4/2009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FFE754-3D5C-4C03-BBE6-AB673F1491F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91ACDB-2956-454D-B2AD-02BB335D8249}" type="datetimeFigureOut">
              <a:rPr lang="en-US" smtClean="0"/>
              <a:t>6/4/2009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FFE754-3D5C-4C03-BBE6-AB673F1491F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91ACDB-2956-454D-B2AD-02BB335D8249}" type="datetimeFigureOut">
              <a:rPr lang="en-US" smtClean="0"/>
              <a:t>6/4/2009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FFE754-3D5C-4C03-BBE6-AB673F1491F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91ACDB-2956-454D-B2AD-02BB335D8249}" type="datetimeFigureOut">
              <a:rPr lang="en-US" smtClean="0"/>
              <a:t>6/4/2009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FFE754-3D5C-4C03-BBE6-AB673F1491F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91ACDB-2956-454D-B2AD-02BB335D8249}" type="datetimeFigureOut">
              <a:rPr lang="en-US" smtClean="0"/>
              <a:t>6/4/2009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FFE754-3D5C-4C03-BBE6-AB673F1491F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91ACDB-2956-454D-B2AD-02BB335D8249}" type="datetimeFigureOut">
              <a:rPr lang="en-US" smtClean="0"/>
              <a:t>6/4/2009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FFE754-3D5C-4C03-BBE6-AB673F1491F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91ACDB-2956-454D-B2AD-02BB335D8249}" type="datetimeFigureOut">
              <a:rPr lang="en-US" smtClean="0"/>
              <a:t>6/4/2009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FFE754-3D5C-4C03-BBE6-AB673F1491F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91ACDB-2956-454D-B2AD-02BB335D8249}" type="datetimeFigureOut">
              <a:rPr lang="en-US" smtClean="0"/>
              <a:t>6/4/2009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FFE754-3D5C-4C03-BBE6-AB673F1491F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91ACDB-2956-454D-B2AD-02BB335D8249}" type="datetimeFigureOut">
              <a:rPr lang="en-US" smtClean="0"/>
              <a:t>6/4/2009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FFE754-3D5C-4C03-BBE6-AB673F1491F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t>A survey of visualization tools for biological network analysis</a:t>
            </a:r>
            <a:br>
              <a:rPr lang="en-US" b="1" dirty="0" smtClean="0"/>
            </a:br>
            <a:endParaRPr lang="en-US" dirty="0"/>
          </a:p>
        </p:txBody>
      </p:sp>
      <p:sp>
        <p:nvSpPr>
          <p:cNvPr id="3" name="Subtitle 2"/>
          <p:cNvSpPr>
            <a:spLocks noGrp="1"/>
          </p:cNvSpPr>
          <p:nvPr>
            <p:ph type="subTitle" idx="1"/>
          </p:nvPr>
        </p:nvSpPr>
        <p:spPr/>
        <p:txBody>
          <a:bodyPr>
            <a:normAutofit fontScale="77500" lnSpcReduction="20000"/>
          </a:bodyPr>
          <a:lstStyle/>
          <a:p>
            <a:r>
              <a:rPr lang="en-US" b="1" dirty="0" err="1" smtClean="0"/>
              <a:t>Georgios</a:t>
            </a:r>
            <a:r>
              <a:rPr lang="en-US" b="1" dirty="0" smtClean="0"/>
              <a:t> A </a:t>
            </a:r>
            <a:r>
              <a:rPr lang="en-US" b="1" dirty="0" err="1" smtClean="0"/>
              <a:t>Pavlopoulos</a:t>
            </a:r>
            <a:r>
              <a:rPr lang="en-US" dirty="0" smtClean="0"/>
              <a:t> , </a:t>
            </a:r>
            <a:r>
              <a:rPr lang="en-US" b="1" dirty="0" smtClean="0"/>
              <a:t>Anna-Lynn Wegener</a:t>
            </a:r>
            <a:r>
              <a:rPr lang="en-US" dirty="0" smtClean="0"/>
              <a:t> and </a:t>
            </a:r>
            <a:r>
              <a:rPr lang="en-US" b="1" dirty="0" err="1" smtClean="0"/>
              <a:t>Reinhard</a:t>
            </a:r>
            <a:r>
              <a:rPr lang="en-US" b="1" dirty="0" smtClean="0"/>
              <a:t> Schneider</a:t>
            </a:r>
            <a:r>
              <a:rPr lang="en-US" dirty="0" smtClean="0"/>
              <a:t> </a:t>
            </a:r>
          </a:p>
          <a:p>
            <a:r>
              <a:rPr lang="en-US" dirty="0" smtClean="0"/>
              <a:t>Structural and Computational Biology Unit, EMBL, </a:t>
            </a:r>
            <a:r>
              <a:rPr lang="en-US" dirty="0" err="1" smtClean="0"/>
              <a:t>Meyerhofstrasse</a:t>
            </a:r>
            <a:r>
              <a:rPr lang="en-US" dirty="0" smtClean="0"/>
              <a:t> 1, Heidelberg, Germany</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274638"/>
            <a:ext cx="8229600" cy="1143000"/>
          </a:xfrm>
          <a:prstGeom prst="rect">
            <a:avLst/>
          </a:prstGeom>
        </p:spPr>
        <p:txBody>
          <a:bodyPr vert="horz" lIns="91440" tIns="45720" rIns="91440" bIns="45720" rtlCol="0" anchor="ctr">
            <a:normAutofit/>
          </a:bodyPr>
          <a:lstStyle/>
          <a:p>
            <a:pPr algn="ctr"/>
            <a:r>
              <a:rPr lang="en-US" sz="4000" b="1" dirty="0" err="1" smtClean="0"/>
              <a:t>Cytoscape</a:t>
            </a:r>
            <a:endParaRPr lang="en-US" sz="4000" b="1" dirty="0"/>
          </a:p>
        </p:txBody>
      </p:sp>
      <p:pic>
        <p:nvPicPr>
          <p:cNvPr id="4" name="Picture 3" descr="26_ss1.png"/>
          <p:cNvPicPr>
            <a:picLocks noChangeAspect="1"/>
          </p:cNvPicPr>
          <p:nvPr/>
        </p:nvPicPr>
        <p:blipFill>
          <a:blip r:embed="rId2"/>
          <a:stretch>
            <a:fillRect/>
          </a:stretch>
        </p:blipFill>
        <p:spPr>
          <a:xfrm>
            <a:off x="4388771" y="2286000"/>
            <a:ext cx="4755229" cy="4152900"/>
          </a:xfrm>
          <a:prstGeom prst="rect">
            <a:avLst/>
          </a:prstGeom>
        </p:spPr>
      </p:pic>
      <p:pic>
        <p:nvPicPr>
          <p:cNvPr id="5" name="Picture 4" descr="26_ss2.png"/>
          <p:cNvPicPr>
            <a:picLocks noChangeAspect="1"/>
          </p:cNvPicPr>
          <p:nvPr/>
        </p:nvPicPr>
        <p:blipFill>
          <a:blip r:embed="rId3"/>
          <a:stretch>
            <a:fillRect/>
          </a:stretch>
        </p:blipFill>
        <p:spPr>
          <a:xfrm>
            <a:off x="304800" y="1976055"/>
            <a:ext cx="3738562" cy="4881945"/>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274638"/>
            <a:ext cx="8229600" cy="1143000"/>
          </a:xfrm>
          <a:prstGeom prst="rect">
            <a:avLst/>
          </a:prstGeom>
        </p:spPr>
        <p:txBody>
          <a:bodyPr vert="horz" lIns="91440" tIns="45720" rIns="91440" bIns="45720" rtlCol="0" anchor="ctr">
            <a:normAutofit/>
          </a:bodyPr>
          <a:lstStyle/>
          <a:p>
            <a:pPr algn="ctr"/>
            <a:r>
              <a:rPr lang="en-US" sz="4000" b="1" dirty="0" err="1" smtClean="0"/>
              <a:t>BioLayout</a:t>
            </a:r>
            <a:r>
              <a:rPr lang="en-US" sz="4000" b="1" dirty="0" smtClean="0"/>
              <a:t> Express3D </a:t>
            </a:r>
            <a:r>
              <a:rPr lang="en-US" sz="2200" dirty="0" smtClean="0"/>
              <a:t>[</a:t>
            </a:r>
            <a:r>
              <a:rPr lang="en-US" sz="2400" dirty="0" smtClean="0"/>
              <a:t>Freeman TC et al.</a:t>
            </a:r>
            <a:r>
              <a:rPr lang="en-US" sz="2200" dirty="0" smtClean="0"/>
              <a:t>, 2003]</a:t>
            </a:r>
            <a:endParaRPr lang="en-US" sz="2200" b="1" dirty="0"/>
          </a:p>
        </p:txBody>
      </p:sp>
      <p:sp>
        <p:nvSpPr>
          <p:cNvPr id="4" name="Rectangle 3"/>
          <p:cNvSpPr/>
          <p:nvPr/>
        </p:nvSpPr>
        <p:spPr>
          <a:xfrm>
            <a:off x="228600" y="1295400"/>
            <a:ext cx="8686800" cy="5909310"/>
          </a:xfrm>
          <a:prstGeom prst="rect">
            <a:avLst/>
          </a:prstGeom>
        </p:spPr>
        <p:txBody>
          <a:bodyPr wrap="square">
            <a:spAutoFit/>
          </a:bodyPr>
          <a:lstStyle/>
          <a:p>
            <a:pPr>
              <a:buFont typeface="Wingdings" pitchFamily="2" charset="2"/>
              <a:buChar char="Ø"/>
            </a:pPr>
            <a:r>
              <a:rPr lang="en-US" dirty="0"/>
              <a:t>W</a:t>
            </a:r>
            <a:r>
              <a:rPr lang="en-US" dirty="0" smtClean="0"/>
              <a:t>ritten in Java 1.5 and it uses the JOGL system for OpenGL rendering</a:t>
            </a:r>
          </a:p>
          <a:p>
            <a:pPr>
              <a:buFont typeface="Wingdings" pitchFamily="2" charset="2"/>
              <a:buChar char="Ø"/>
            </a:pPr>
            <a:r>
              <a:rPr lang="en-US" dirty="0" smtClean="0"/>
              <a:t>Released under the GNU Public License (GPL).</a:t>
            </a:r>
          </a:p>
          <a:p>
            <a:pPr>
              <a:buFont typeface="Wingdings" pitchFamily="2" charset="2"/>
              <a:buChar char="Ø"/>
            </a:pPr>
            <a:r>
              <a:rPr lang="en-US" dirty="0" smtClean="0"/>
              <a:t>Requires medium or high range graphics card to run</a:t>
            </a:r>
          </a:p>
          <a:p>
            <a:pPr>
              <a:buFont typeface="Wingdings" pitchFamily="2" charset="2"/>
              <a:buChar char="Ø"/>
            </a:pPr>
            <a:r>
              <a:rPr lang="en-US" dirty="0" smtClean="0"/>
              <a:t>Provides visualization and clustering of large scale networks in both 3D and 2D</a:t>
            </a:r>
          </a:p>
          <a:p>
            <a:pPr>
              <a:buFont typeface="Wingdings" pitchFamily="2" charset="2"/>
              <a:buChar char="Ø"/>
            </a:pPr>
            <a:r>
              <a:rPr lang="en-US" dirty="0"/>
              <a:t>S</a:t>
            </a:r>
            <a:r>
              <a:rPr lang="en-US" dirty="0" smtClean="0"/>
              <a:t>upports both </a:t>
            </a:r>
            <a:r>
              <a:rPr lang="en-US" dirty="0" err="1" smtClean="0"/>
              <a:t>unweighted</a:t>
            </a:r>
            <a:r>
              <a:rPr lang="en-US" dirty="0" smtClean="0"/>
              <a:t> and weighted graphs together with edge annotation of 	</a:t>
            </a:r>
            <a:r>
              <a:rPr lang="en-US" dirty="0" err="1" smtClean="0"/>
              <a:t>pairwise</a:t>
            </a:r>
            <a:r>
              <a:rPr lang="en-US" dirty="0" smtClean="0"/>
              <a:t> relationships</a:t>
            </a:r>
          </a:p>
          <a:p>
            <a:pPr>
              <a:buFont typeface="Wingdings" pitchFamily="2" charset="2"/>
              <a:buChar char="Ø"/>
            </a:pPr>
            <a:r>
              <a:rPr lang="en-US" dirty="0" smtClean="0"/>
              <a:t>Employs the </a:t>
            </a:r>
            <a:r>
              <a:rPr lang="en-US" dirty="0" err="1" smtClean="0"/>
              <a:t>Fruchterman</a:t>
            </a:r>
            <a:r>
              <a:rPr lang="en-US" dirty="0" smtClean="0"/>
              <a:t>-Rheingold layout algorithm for 2D and 3D graph 	positioning and display of the network</a:t>
            </a:r>
          </a:p>
          <a:p>
            <a:pPr>
              <a:buFont typeface="Wingdings" pitchFamily="2" charset="2"/>
              <a:buChar char="Ø"/>
            </a:pPr>
            <a:r>
              <a:rPr lang="en-US" dirty="0" smtClean="0"/>
              <a:t>Variety of </a:t>
            </a:r>
            <a:r>
              <a:rPr lang="en-US" dirty="0" err="1" smtClean="0"/>
              <a:t>colour</a:t>
            </a:r>
            <a:r>
              <a:rPr lang="en-US" dirty="0" smtClean="0"/>
              <a:t> schemes render the network more informative and clusters can be 	easier visualized</a:t>
            </a:r>
          </a:p>
          <a:p>
            <a:pPr>
              <a:buFont typeface="Wingdings" pitchFamily="2" charset="2"/>
              <a:buChar char="Ø"/>
            </a:pPr>
            <a:r>
              <a:rPr lang="en-US" dirty="0" smtClean="0"/>
              <a:t>The size of networks that can be processed is limited</a:t>
            </a:r>
          </a:p>
          <a:p>
            <a:pPr>
              <a:buFont typeface="Wingdings" pitchFamily="2" charset="2"/>
              <a:buChar char="Ø"/>
            </a:pPr>
            <a:r>
              <a:rPr lang="en-US" dirty="0"/>
              <a:t>I</a:t>
            </a:r>
            <a:r>
              <a:rPr lang="en-US" dirty="0" smtClean="0"/>
              <a:t>s compatible with </a:t>
            </a:r>
            <a:r>
              <a:rPr lang="en-US" dirty="0" err="1" smtClean="0"/>
              <a:t>Cytoscape</a:t>
            </a:r>
            <a:r>
              <a:rPr lang="en-US" dirty="0" smtClean="0"/>
              <a:t> and it supports layout, expression, </a:t>
            </a:r>
            <a:r>
              <a:rPr lang="en-US" dirty="0" err="1" smtClean="0"/>
              <a:t>yEd</a:t>
            </a:r>
            <a:r>
              <a:rPr lang="en-US" dirty="0" smtClean="0"/>
              <a:t> </a:t>
            </a:r>
            <a:r>
              <a:rPr lang="en-US" dirty="0" err="1" smtClean="0"/>
              <a:t>GraphML</a:t>
            </a:r>
            <a:r>
              <a:rPr lang="en-US" dirty="0" smtClean="0"/>
              <a:t> and 	</a:t>
            </a:r>
            <a:r>
              <a:rPr lang="en-US" dirty="0" err="1" smtClean="0"/>
              <a:t>sif</a:t>
            </a:r>
            <a:r>
              <a:rPr lang="en-US" dirty="0" smtClean="0"/>
              <a:t> file formats</a:t>
            </a:r>
          </a:p>
          <a:p>
            <a:pPr>
              <a:buFont typeface="Wingdings" pitchFamily="2" charset="2"/>
              <a:buChar char="Ø"/>
            </a:pPr>
            <a:r>
              <a:rPr lang="en-US" dirty="0" smtClean="0"/>
              <a:t>Has a simple input file format</a:t>
            </a:r>
          </a:p>
          <a:p>
            <a:pPr>
              <a:buFont typeface="Wingdings" pitchFamily="2" charset="2"/>
              <a:buChar char="Ø"/>
            </a:pPr>
            <a:r>
              <a:rPr lang="en-US" dirty="0" smtClean="0"/>
              <a:t>Highly interactive and the user can switch between 2D and 3D representations</a:t>
            </a:r>
          </a:p>
          <a:p>
            <a:pPr>
              <a:buFont typeface="Wingdings" pitchFamily="2" charset="2"/>
              <a:buChar char="Ø"/>
            </a:pPr>
            <a:r>
              <a:rPr lang="en-US" dirty="0" smtClean="0"/>
              <a:t>Users can move around the current view, zoom in/out, rotate or move the network</a:t>
            </a:r>
          </a:p>
          <a:p>
            <a:pPr>
              <a:buFont typeface="Wingdings" pitchFamily="2" charset="2"/>
              <a:buChar char="Ø"/>
            </a:pPr>
            <a:r>
              <a:rPr lang="en-US" dirty="0" smtClean="0"/>
              <a:t>Uses Markov Clustering algorithm (MCL)  for clustering analysis</a:t>
            </a:r>
          </a:p>
          <a:p>
            <a:pPr>
              <a:buFont typeface="Wingdings" pitchFamily="2" charset="2"/>
              <a:buChar char="Ø"/>
            </a:pPr>
            <a:endParaRPr lang="en-US" dirty="0" smtClean="0"/>
          </a:p>
          <a:p>
            <a:r>
              <a:rPr lang="en-US" b="1" dirty="0" smtClean="0"/>
              <a:t>Strength</a:t>
            </a:r>
          </a:p>
          <a:p>
            <a:r>
              <a:rPr lang="en-US" dirty="0" err="1" smtClean="0"/>
              <a:t>BioLayout</a:t>
            </a:r>
            <a:r>
              <a:rPr lang="en-US" dirty="0" smtClean="0"/>
              <a:t> </a:t>
            </a:r>
            <a:r>
              <a:rPr lang="en-US" i="1" dirty="0" smtClean="0"/>
              <a:t>Express</a:t>
            </a:r>
            <a:r>
              <a:rPr lang="en-US" baseline="30000" dirty="0" smtClean="0"/>
              <a:t>3D </a:t>
            </a:r>
            <a:r>
              <a:rPr lang="en-US" dirty="0" smtClean="0"/>
              <a:t>offers different analytical approaches to microarray data analysis.</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74638"/>
            <a:ext cx="8229600" cy="1143000"/>
          </a:xfrm>
          <a:prstGeom prst="rect">
            <a:avLst/>
          </a:prstGeom>
        </p:spPr>
        <p:txBody>
          <a:bodyPr vert="horz" lIns="91440" tIns="45720" rIns="91440" bIns="45720" rtlCol="0" anchor="ctr">
            <a:normAutofit/>
          </a:bodyPr>
          <a:lstStyle/>
          <a:p>
            <a:pPr algn="ctr"/>
            <a:r>
              <a:rPr lang="en-US" sz="4000" b="1" dirty="0" err="1" smtClean="0"/>
              <a:t>BioLayout</a:t>
            </a:r>
            <a:r>
              <a:rPr lang="en-US" sz="4000" b="1" dirty="0" smtClean="0"/>
              <a:t> Express3D</a:t>
            </a:r>
            <a:endParaRPr lang="en-US" sz="4000" b="1" dirty="0"/>
          </a:p>
        </p:txBody>
      </p:sp>
      <p:sp>
        <p:nvSpPr>
          <p:cNvPr id="3" name="Rectangle 2"/>
          <p:cNvSpPr/>
          <p:nvPr/>
        </p:nvSpPr>
        <p:spPr>
          <a:xfrm>
            <a:off x="685800" y="1371600"/>
            <a:ext cx="3581109" cy="369332"/>
          </a:xfrm>
          <a:prstGeom prst="rect">
            <a:avLst/>
          </a:prstGeom>
        </p:spPr>
        <p:txBody>
          <a:bodyPr wrap="none">
            <a:spAutoFit/>
          </a:bodyPr>
          <a:lstStyle/>
          <a:p>
            <a:r>
              <a:rPr lang="en-US" dirty="0" smtClean="0"/>
              <a:t>Website: http://www.biolayout.org/</a:t>
            </a:r>
            <a:endParaRPr lang="en-US" dirty="0"/>
          </a:p>
        </p:txBody>
      </p:sp>
      <p:pic>
        <p:nvPicPr>
          <p:cNvPr id="4" name="Picture 3" descr="Interesting-genes-17MCL-v2-3D-collapsed.jpg"/>
          <p:cNvPicPr>
            <a:picLocks noChangeAspect="1"/>
          </p:cNvPicPr>
          <p:nvPr/>
        </p:nvPicPr>
        <p:blipFill>
          <a:blip r:embed="rId3"/>
          <a:stretch>
            <a:fillRect/>
          </a:stretch>
        </p:blipFill>
        <p:spPr>
          <a:xfrm>
            <a:off x="4648200" y="2057400"/>
            <a:ext cx="4800600" cy="4800600"/>
          </a:xfrm>
          <a:prstGeom prst="rect">
            <a:avLst/>
          </a:prstGeom>
        </p:spPr>
      </p:pic>
      <p:pic>
        <p:nvPicPr>
          <p:cNvPr id="5" name="Picture 4" descr="BMC_SysBio_Map.jpg"/>
          <p:cNvPicPr>
            <a:picLocks noChangeAspect="1"/>
          </p:cNvPicPr>
          <p:nvPr/>
        </p:nvPicPr>
        <p:blipFill>
          <a:blip r:embed="rId4"/>
          <a:stretch>
            <a:fillRect/>
          </a:stretch>
        </p:blipFill>
        <p:spPr>
          <a:xfrm>
            <a:off x="0" y="2057400"/>
            <a:ext cx="4800600" cy="48006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74638"/>
            <a:ext cx="8229600" cy="1143000"/>
          </a:xfrm>
          <a:prstGeom prst="rect">
            <a:avLst/>
          </a:prstGeom>
        </p:spPr>
        <p:txBody>
          <a:bodyPr vert="horz" lIns="91440" tIns="45720" rIns="91440" bIns="45720" rtlCol="0" anchor="ctr">
            <a:normAutofit/>
          </a:bodyPr>
          <a:lstStyle/>
          <a:p>
            <a:pPr algn="ctr"/>
            <a:r>
              <a:rPr lang="en-US" sz="4000" b="1" dirty="0" err="1" smtClean="0"/>
              <a:t>BioLayout</a:t>
            </a:r>
            <a:r>
              <a:rPr lang="en-US" sz="4000" b="1" dirty="0" smtClean="0"/>
              <a:t> Express3D</a:t>
            </a:r>
            <a:endParaRPr lang="en-US" sz="4000" b="1" dirty="0"/>
          </a:p>
        </p:txBody>
      </p:sp>
      <p:pic>
        <p:nvPicPr>
          <p:cNvPr id="6" name="Picture 5" descr="Gut-3D-network.jpg"/>
          <p:cNvPicPr>
            <a:picLocks noChangeAspect="1"/>
          </p:cNvPicPr>
          <p:nvPr/>
        </p:nvPicPr>
        <p:blipFill>
          <a:blip r:embed="rId3"/>
          <a:stretch>
            <a:fillRect/>
          </a:stretch>
        </p:blipFill>
        <p:spPr>
          <a:xfrm>
            <a:off x="152400" y="1676400"/>
            <a:ext cx="4248150" cy="4248150"/>
          </a:xfrm>
          <a:prstGeom prst="rect">
            <a:avLst/>
          </a:prstGeom>
        </p:spPr>
      </p:pic>
      <p:pic>
        <p:nvPicPr>
          <p:cNvPr id="7" name="Picture 6" descr="Expression-clusters-with-transparent-node-option.jpg"/>
          <p:cNvPicPr>
            <a:picLocks noChangeAspect="1"/>
          </p:cNvPicPr>
          <p:nvPr/>
        </p:nvPicPr>
        <p:blipFill>
          <a:blip r:embed="rId4"/>
          <a:stretch>
            <a:fillRect/>
          </a:stretch>
        </p:blipFill>
        <p:spPr>
          <a:xfrm>
            <a:off x="4495800" y="1524000"/>
            <a:ext cx="4495800" cy="44958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74638"/>
            <a:ext cx="8229600" cy="1143000"/>
          </a:xfrm>
          <a:prstGeom prst="rect">
            <a:avLst/>
          </a:prstGeom>
        </p:spPr>
        <p:txBody>
          <a:bodyPr vert="horz" lIns="91440" tIns="45720" rIns="91440" bIns="45720" rtlCol="0" anchor="ctr">
            <a:normAutofit/>
          </a:bodyPr>
          <a:lstStyle/>
          <a:p>
            <a:pPr algn="ctr"/>
            <a:r>
              <a:rPr lang="en-US" sz="4000" b="1" dirty="0" smtClean="0"/>
              <a:t>Osprey </a:t>
            </a:r>
            <a:r>
              <a:rPr lang="en-US" sz="2000" dirty="0"/>
              <a:t>[</a:t>
            </a:r>
            <a:r>
              <a:rPr lang="en-US" sz="2000" dirty="0" err="1"/>
              <a:t>Breitkreutz</a:t>
            </a:r>
            <a:r>
              <a:rPr lang="en-US" sz="2000" dirty="0"/>
              <a:t> et al., 2003]</a:t>
            </a:r>
            <a:endParaRPr lang="en-US" sz="2000" b="1" dirty="0"/>
          </a:p>
        </p:txBody>
      </p:sp>
      <p:sp>
        <p:nvSpPr>
          <p:cNvPr id="3" name="Rectangle 2"/>
          <p:cNvSpPr/>
          <p:nvPr/>
        </p:nvSpPr>
        <p:spPr>
          <a:xfrm>
            <a:off x="228600" y="1295400"/>
            <a:ext cx="8915400" cy="5355312"/>
          </a:xfrm>
          <a:prstGeom prst="rect">
            <a:avLst/>
          </a:prstGeom>
        </p:spPr>
        <p:txBody>
          <a:bodyPr wrap="square">
            <a:spAutoFit/>
          </a:bodyPr>
          <a:lstStyle/>
          <a:p>
            <a:pPr>
              <a:buFont typeface="Wingdings" pitchFamily="2" charset="2"/>
              <a:buChar char="Ø"/>
            </a:pPr>
            <a:r>
              <a:rPr lang="en-US" dirty="0" smtClean="0"/>
              <a:t>Standalone application running under a wide range of platforms</a:t>
            </a:r>
          </a:p>
          <a:p>
            <a:pPr>
              <a:buFont typeface="Wingdings" pitchFamily="2" charset="2"/>
              <a:buChar char="Ø"/>
            </a:pPr>
            <a:r>
              <a:rPr lang="en-US" dirty="0" smtClean="0"/>
              <a:t>can be licensed for non commercial use and but source code is currently not available</a:t>
            </a:r>
          </a:p>
          <a:p>
            <a:pPr>
              <a:buFont typeface="Wingdings" pitchFamily="2" charset="2"/>
              <a:buChar char="Ø"/>
            </a:pPr>
            <a:r>
              <a:rPr lang="en-US" dirty="0" smtClean="0"/>
              <a:t>Provides 2D representations of directed, undirected and weighted networks</a:t>
            </a:r>
          </a:p>
          <a:p>
            <a:pPr>
              <a:buFont typeface="Wingdings" pitchFamily="2" charset="2"/>
              <a:buChar char="Ø"/>
            </a:pPr>
            <a:r>
              <a:rPr lang="en-US" dirty="0" smtClean="0"/>
              <a:t>provides various layout options and ways to arrange nodes in various geometric 	distributions</a:t>
            </a:r>
          </a:p>
          <a:p>
            <a:pPr>
              <a:buFont typeface="Wingdings" pitchFamily="2" charset="2"/>
              <a:buChar char="Ø"/>
            </a:pPr>
            <a:r>
              <a:rPr lang="en-US" dirty="0" smtClean="0"/>
              <a:t>Inefficient for large scale network analysis</a:t>
            </a:r>
          </a:p>
          <a:p>
            <a:pPr>
              <a:buFont typeface="Wingdings" pitchFamily="2" charset="2"/>
              <a:buChar char="Ø"/>
            </a:pPr>
            <a:r>
              <a:rPr lang="en-US" dirty="0" smtClean="0"/>
              <a:t>The layouts range from the relax algorithm over a simple circular layout to a more 	advanced Dual </a:t>
            </a:r>
            <a:r>
              <a:rPr lang="en-US" dirty="0" err="1" smtClean="0"/>
              <a:t>Spoked</a:t>
            </a:r>
            <a:r>
              <a:rPr lang="en-US" dirty="0" smtClean="0"/>
              <a:t> Ring layout that displays up to 1500 – 2000 nodes in a 	easily manageable format</a:t>
            </a:r>
          </a:p>
          <a:p>
            <a:pPr>
              <a:buFont typeface="Wingdings" pitchFamily="2" charset="2"/>
              <a:buChar char="Ø"/>
            </a:pPr>
            <a:r>
              <a:rPr lang="en-US" dirty="0" smtClean="0"/>
              <a:t>Data can be loaded into the tool either using different text formats or by connecting 	directly to several databases, such as the </a:t>
            </a:r>
            <a:r>
              <a:rPr lang="en-US" dirty="0" err="1" smtClean="0"/>
              <a:t>BioGRID</a:t>
            </a:r>
            <a:r>
              <a:rPr lang="en-US" dirty="0" smtClean="0"/>
              <a:t> or GRID (General Repository 	of Interaction Datasets) </a:t>
            </a:r>
            <a:r>
              <a:rPr lang="en-US" dirty="0" err="1" smtClean="0"/>
              <a:t>database,also</a:t>
            </a:r>
            <a:r>
              <a:rPr lang="en-US" dirty="0" smtClean="0"/>
              <a:t>, has its own format</a:t>
            </a:r>
          </a:p>
          <a:p>
            <a:pPr>
              <a:buFont typeface="Wingdings" pitchFamily="2" charset="2"/>
              <a:buChar char="Ø"/>
            </a:pPr>
            <a:r>
              <a:rPr lang="en-US" dirty="0" smtClean="0"/>
              <a:t>Osprey networks can be saved in SVG, PNG and JPG format</a:t>
            </a:r>
          </a:p>
          <a:p>
            <a:pPr>
              <a:buFont typeface="Wingdings" pitchFamily="2" charset="2"/>
              <a:buChar char="Ø"/>
            </a:pPr>
            <a:r>
              <a:rPr lang="en-US" dirty="0" smtClean="0"/>
              <a:t>Provides several features for functional assessment and comparative analysis of different 	networks together with network and connectivity filters and dataset superimposing</a:t>
            </a:r>
          </a:p>
          <a:p>
            <a:pPr>
              <a:buFont typeface="Wingdings" pitchFamily="2" charset="2"/>
              <a:buChar char="Ø"/>
            </a:pPr>
            <a:r>
              <a:rPr lang="en-US" dirty="0" smtClean="0"/>
              <a:t>Has the ability to cluster genes by GO Processes</a:t>
            </a:r>
          </a:p>
          <a:p>
            <a:pPr>
              <a:buFont typeface="Wingdings" pitchFamily="2" charset="2"/>
              <a:buChar char="Ø"/>
            </a:pPr>
            <a:r>
              <a:rPr lang="en-US" dirty="0" smtClean="0"/>
              <a:t>Network filters can extract biological information</a:t>
            </a:r>
          </a:p>
          <a:p>
            <a:pPr>
              <a:buFont typeface="Wingdings" pitchFamily="2" charset="2"/>
              <a:buChar char="Ø"/>
            </a:pPr>
            <a:endParaRPr lang="en-US" dirty="0" smtClean="0"/>
          </a:p>
          <a:p>
            <a:r>
              <a:rPr lang="en-US" b="1" u="sng" dirty="0" smtClean="0"/>
              <a:t>Strength: </a:t>
            </a:r>
            <a:r>
              <a:rPr lang="en-US" dirty="0" smtClean="0"/>
              <a:t>The ability to incorporate new interactions into an already existing network</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74638"/>
            <a:ext cx="8229600" cy="1143000"/>
          </a:xfrm>
          <a:prstGeom prst="rect">
            <a:avLst/>
          </a:prstGeom>
        </p:spPr>
        <p:txBody>
          <a:bodyPr vert="horz" lIns="91440" tIns="45720" rIns="91440" bIns="45720" rtlCol="0" anchor="ctr">
            <a:normAutofit/>
          </a:bodyPr>
          <a:lstStyle/>
          <a:p>
            <a:pPr algn="ctr"/>
            <a:r>
              <a:rPr lang="en-US" sz="4000" b="1" dirty="0" smtClean="0"/>
              <a:t>Osprey</a:t>
            </a:r>
            <a:endParaRPr lang="en-US" sz="4000" b="1" dirty="0"/>
          </a:p>
        </p:txBody>
      </p:sp>
      <p:pic>
        <p:nvPicPr>
          <p:cNvPr id="3" name="Picture 2" descr="Screenshots_fullsize_concentriccircles.gif"/>
          <p:cNvPicPr>
            <a:picLocks noChangeAspect="1"/>
          </p:cNvPicPr>
          <p:nvPr/>
        </p:nvPicPr>
        <p:blipFill>
          <a:blip r:embed="rId2"/>
          <a:stretch>
            <a:fillRect/>
          </a:stretch>
        </p:blipFill>
        <p:spPr>
          <a:xfrm>
            <a:off x="1200150" y="1729316"/>
            <a:ext cx="6496050" cy="5052484"/>
          </a:xfrm>
          <a:prstGeom prst="rect">
            <a:avLst/>
          </a:prstGeom>
        </p:spPr>
      </p:pic>
      <p:sp>
        <p:nvSpPr>
          <p:cNvPr id="4" name="Rectangle 3"/>
          <p:cNvSpPr/>
          <p:nvPr/>
        </p:nvSpPr>
        <p:spPr>
          <a:xfrm>
            <a:off x="533400" y="1295400"/>
            <a:ext cx="5562600" cy="369332"/>
          </a:xfrm>
          <a:prstGeom prst="rect">
            <a:avLst/>
          </a:prstGeom>
        </p:spPr>
        <p:txBody>
          <a:bodyPr wrap="square">
            <a:spAutoFit/>
          </a:bodyPr>
          <a:lstStyle/>
          <a:p>
            <a:r>
              <a:rPr lang="en-US" dirty="0" smtClean="0"/>
              <a:t>Website: http://biodata.mshri.on.ca/osprey/servlet/Index</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74638"/>
            <a:ext cx="8229600" cy="1143000"/>
          </a:xfrm>
          <a:prstGeom prst="rect">
            <a:avLst/>
          </a:prstGeom>
        </p:spPr>
        <p:txBody>
          <a:bodyPr vert="horz" lIns="91440" tIns="45720" rIns="91440" bIns="45720" rtlCol="0" anchor="ctr">
            <a:normAutofit/>
          </a:bodyPr>
          <a:lstStyle/>
          <a:p>
            <a:pPr algn="ctr"/>
            <a:r>
              <a:rPr lang="en-US" sz="4000" b="1" dirty="0" smtClean="0"/>
              <a:t>Osprey</a:t>
            </a:r>
            <a:endParaRPr lang="en-US" sz="4000" b="1" dirty="0"/>
          </a:p>
        </p:txBody>
      </p:sp>
      <p:pic>
        <p:nvPicPr>
          <p:cNvPr id="3" name="Picture 2" descr="Screenshots_fullsize_Clusters.gif"/>
          <p:cNvPicPr>
            <a:picLocks noChangeAspect="1"/>
          </p:cNvPicPr>
          <p:nvPr/>
        </p:nvPicPr>
        <p:blipFill>
          <a:blip r:embed="rId2"/>
          <a:stretch>
            <a:fillRect/>
          </a:stretch>
        </p:blipFill>
        <p:spPr>
          <a:xfrm>
            <a:off x="228600" y="1600200"/>
            <a:ext cx="4389909" cy="3733800"/>
          </a:xfrm>
          <a:prstGeom prst="rect">
            <a:avLst/>
          </a:prstGeom>
        </p:spPr>
      </p:pic>
      <p:pic>
        <p:nvPicPr>
          <p:cNvPr id="4" name="Picture 3" descr="Screenshots_fullsize_tong.gif"/>
          <p:cNvPicPr>
            <a:picLocks noChangeAspect="1"/>
          </p:cNvPicPr>
          <p:nvPr/>
        </p:nvPicPr>
        <p:blipFill>
          <a:blip r:embed="rId3"/>
          <a:stretch>
            <a:fillRect/>
          </a:stretch>
        </p:blipFill>
        <p:spPr>
          <a:xfrm>
            <a:off x="4658194" y="1600200"/>
            <a:ext cx="4485806" cy="3818151"/>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74638"/>
            <a:ext cx="8229600" cy="1143000"/>
          </a:xfrm>
          <a:prstGeom prst="rect">
            <a:avLst/>
          </a:prstGeom>
        </p:spPr>
        <p:txBody>
          <a:bodyPr vert="horz" lIns="91440" tIns="45720" rIns="91440" bIns="45720" rtlCol="0" anchor="ctr">
            <a:normAutofit/>
          </a:bodyPr>
          <a:lstStyle/>
          <a:p>
            <a:pPr algn="ctr"/>
            <a:r>
              <a:rPr lang="en-US" sz="4000" b="1" dirty="0" err="1" smtClean="0"/>
              <a:t>ProViz</a:t>
            </a:r>
            <a:r>
              <a:rPr lang="en-US" sz="4000" b="1" dirty="0" smtClean="0"/>
              <a:t> </a:t>
            </a:r>
            <a:r>
              <a:rPr lang="en-US" sz="2000" dirty="0"/>
              <a:t>[</a:t>
            </a:r>
            <a:r>
              <a:rPr lang="en-US" sz="2000" dirty="0" err="1"/>
              <a:t>Iragne</a:t>
            </a:r>
            <a:r>
              <a:rPr lang="en-US" sz="2000" dirty="0"/>
              <a:t> et al., 2005]</a:t>
            </a:r>
            <a:endParaRPr lang="en-US" sz="2000" b="1" dirty="0"/>
          </a:p>
        </p:txBody>
      </p:sp>
      <p:sp>
        <p:nvSpPr>
          <p:cNvPr id="3" name="Rectangle 2"/>
          <p:cNvSpPr/>
          <p:nvPr/>
        </p:nvSpPr>
        <p:spPr>
          <a:xfrm>
            <a:off x="381000" y="1447800"/>
            <a:ext cx="8610600" cy="5355312"/>
          </a:xfrm>
          <a:prstGeom prst="rect">
            <a:avLst/>
          </a:prstGeom>
        </p:spPr>
        <p:txBody>
          <a:bodyPr wrap="square">
            <a:spAutoFit/>
          </a:bodyPr>
          <a:lstStyle/>
          <a:p>
            <a:pPr>
              <a:buFont typeface="Wingdings" pitchFamily="2" charset="2"/>
              <a:buChar char="Ø"/>
            </a:pPr>
            <a:r>
              <a:rPr lang="en-US" dirty="0" smtClean="0"/>
              <a:t>standalone open source application under the GPL license</a:t>
            </a:r>
          </a:p>
          <a:p>
            <a:pPr>
              <a:buFont typeface="Wingdings" pitchFamily="2" charset="2"/>
              <a:buChar char="Ø"/>
            </a:pPr>
            <a:r>
              <a:rPr lang="en-US" dirty="0" smtClean="0"/>
              <a:t>Visualization in both 2D and pseudo-3D display support to render data</a:t>
            </a:r>
          </a:p>
          <a:p>
            <a:pPr>
              <a:buFont typeface="Wingdings" pitchFamily="2" charset="2"/>
              <a:buChar char="Ø"/>
            </a:pPr>
            <a:r>
              <a:rPr lang="en-US" dirty="0" smtClean="0"/>
              <a:t>can manipulate single graphs in large-scale datasets with millions of nodes or 	connections</a:t>
            </a:r>
          </a:p>
          <a:p>
            <a:pPr>
              <a:buFont typeface="Wingdings" pitchFamily="2" charset="2"/>
              <a:buChar char="Ø"/>
            </a:pPr>
            <a:r>
              <a:rPr lang="en-US" dirty="0" smtClean="0"/>
              <a:t>predominantly relies on the GEM force based graph layout algorithm which facilitates 	the identification of key points in a network of interactions</a:t>
            </a:r>
          </a:p>
          <a:p>
            <a:pPr>
              <a:buFont typeface="Wingdings" pitchFamily="2" charset="2"/>
              <a:buChar char="Ø"/>
            </a:pPr>
            <a:r>
              <a:rPr lang="en-US" dirty="0" smtClean="0"/>
              <a:t>offers a circular and a hierarchical layout, which improve the detection of metabolic 	pathways or gene regulation networks in large datasets</a:t>
            </a:r>
          </a:p>
          <a:p>
            <a:pPr>
              <a:buFont typeface="Wingdings" pitchFamily="2" charset="2"/>
              <a:buChar char="Ø"/>
            </a:pPr>
            <a:r>
              <a:rPr lang="en-US" dirty="0" smtClean="0"/>
              <a:t>Ideal to gain a first overview of networks because it allows fast navigation through 	graphs</a:t>
            </a:r>
          </a:p>
          <a:p>
            <a:pPr>
              <a:buFont typeface="Wingdings" pitchFamily="2" charset="2"/>
              <a:buChar char="Ø"/>
            </a:pPr>
            <a:r>
              <a:rPr lang="en-US" dirty="0" smtClean="0"/>
              <a:t>Graphs are saved and loaded in Tulip, PSI-MI and </a:t>
            </a:r>
            <a:r>
              <a:rPr lang="en-US" dirty="0" err="1" smtClean="0"/>
              <a:t>IntAct</a:t>
            </a:r>
            <a:r>
              <a:rPr lang="en-US" dirty="0" smtClean="0"/>
              <a:t> formats</a:t>
            </a:r>
          </a:p>
          <a:p>
            <a:pPr>
              <a:buFont typeface="Wingdings" pitchFamily="2" charset="2"/>
              <a:buChar char="Ø"/>
            </a:pPr>
            <a:r>
              <a:rPr lang="en-US" dirty="0" smtClean="0"/>
              <a:t>Networks can also be exported in PNG format</a:t>
            </a:r>
          </a:p>
          <a:p>
            <a:pPr>
              <a:buFont typeface="Wingdings" pitchFamily="2" charset="2"/>
              <a:buChar char="Ø"/>
            </a:pPr>
            <a:r>
              <a:rPr lang="en-US" dirty="0" err="1" smtClean="0"/>
              <a:t>Subgraphs</a:t>
            </a:r>
            <a:r>
              <a:rPr lang="en-US" dirty="0" smtClean="0"/>
              <a:t> that are produced by selection, filtering or clustering methods and can be 	automatically organized into views</a:t>
            </a:r>
          </a:p>
          <a:p>
            <a:pPr>
              <a:buFont typeface="Wingdings" pitchFamily="2" charset="2"/>
              <a:buChar char="Ø"/>
            </a:pPr>
            <a:r>
              <a:rPr lang="en-US" dirty="0" smtClean="0"/>
              <a:t>It is possible to annotate each node and each edge with comments</a:t>
            </a:r>
          </a:p>
          <a:p>
            <a:endParaRPr lang="en-US" dirty="0" smtClean="0"/>
          </a:p>
          <a:p>
            <a:r>
              <a:rPr lang="en-US" b="1" u="sng" dirty="0" smtClean="0"/>
              <a:t>Strength: </a:t>
            </a:r>
            <a:r>
              <a:rPr lang="en-US" dirty="0" smtClean="0"/>
              <a:t>protein – protein interaction networks and their analysis using arbitrary properties, like for example annotations or taxonomic identifier. Its plug-in architecture allows a diversification of function according to the user's needs.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74638"/>
            <a:ext cx="8229600" cy="1143000"/>
          </a:xfrm>
          <a:prstGeom prst="rect">
            <a:avLst/>
          </a:prstGeom>
        </p:spPr>
        <p:txBody>
          <a:bodyPr vert="horz" lIns="91440" tIns="45720" rIns="91440" bIns="45720" rtlCol="0" anchor="ctr">
            <a:normAutofit/>
          </a:bodyPr>
          <a:lstStyle/>
          <a:p>
            <a:pPr algn="ctr"/>
            <a:r>
              <a:rPr lang="en-US" sz="4000" b="1" dirty="0" err="1" smtClean="0"/>
              <a:t>ProViz</a:t>
            </a:r>
            <a:endParaRPr lang="en-US" sz="4000" b="1" dirty="0"/>
          </a:p>
        </p:txBody>
      </p:sp>
      <p:sp>
        <p:nvSpPr>
          <p:cNvPr id="3" name="Rectangle 2"/>
          <p:cNvSpPr/>
          <p:nvPr/>
        </p:nvSpPr>
        <p:spPr>
          <a:xfrm>
            <a:off x="533400" y="1371600"/>
            <a:ext cx="4184031" cy="369332"/>
          </a:xfrm>
          <a:prstGeom prst="rect">
            <a:avLst/>
          </a:prstGeom>
        </p:spPr>
        <p:txBody>
          <a:bodyPr wrap="none">
            <a:spAutoFit/>
          </a:bodyPr>
          <a:lstStyle/>
          <a:p>
            <a:r>
              <a:rPr lang="en-US" dirty="0" smtClean="0"/>
              <a:t>Website: http://cbi.labri.fr/eng/proviz.htm</a:t>
            </a:r>
            <a:endParaRPr lang="en-US" dirty="0"/>
          </a:p>
        </p:txBody>
      </p:sp>
      <p:pic>
        <p:nvPicPr>
          <p:cNvPr id="4" name="Picture 3" descr="propertiesPanel.png"/>
          <p:cNvPicPr>
            <a:picLocks noChangeAspect="1"/>
          </p:cNvPicPr>
          <p:nvPr/>
        </p:nvPicPr>
        <p:blipFill>
          <a:blip r:embed="rId2"/>
          <a:stretch>
            <a:fillRect/>
          </a:stretch>
        </p:blipFill>
        <p:spPr>
          <a:xfrm>
            <a:off x="304800" y="1799492"/>
            <a:ext cx="6477000" cy="4982308"/>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zoomBox.png"/>
          <p:cNvPicPr>
            <a:picLocks noChangeAspect="1"/>
          </p:cNvPicPr>
          <p:nvPr/>
        </p:nvPicPr>
        <p:blipFill>
          <a:blip r:embed="rId2"/>
          <a:stretch>
            <a:fillRect/>
          </a:stretch>
        </p:blipFill>
        <p:spPr>
          <a:xfrm>
            <a:off x="381000" y="1219200"/>
            <a:ext cx="7167952" cy="5562600"/>
          </a:xfrm>
          <a:prstGeom prst="rect">
            <a:avLst/>
          </a:prstGeom>
        </p:spPr>
      </p:pic>
      <p:sp>
        <p:nvSpPr>
          <p:cNvPr id="3" name="Title 1"/>
          <p:cNvSpPr txBox="1">
            <a:spLocks/>
          </p:cNvSpPr>
          <p:nvPr/>
        </p:nvSpPr>
        <p:spPr>
          <a:xfrm>
            <a:off x="0" y="274638"/>
            <a:ext cx="8229600" cy="1143000"/>
          </a:xfrm>
          <a:prstGeom prst="rect">
            <a:avLst/>
          </a:prstGeom>
        </p:spPr>
        <p:txBody>
          <a:bodyPr vert="horz" lIns="91440" tIns="45720" rIns="91440" bIns="45720" rtlCol="0" anchor="ctr">
            <a:normAutofit/>
          </a:bodyPr>
          <a:lstStyle/>
          <a:p>
            <a:pPr algn="ctr"/>
            <a:r>
              <a:rPr lang="en-US" sz="4000" b="1" dirty="0" err="1" smtClean="0"/>
              <a:t>ProViz</a:t>
            </a:r>
            <a:endParaRPr lang="en-US" sz="40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normAutofit/>
          </a:bodyPr>
          <a:lstStyle/>
          <a:p>
            <a:r>
              <a:rPr lang="en-US" sz="4000" dirty="0" smtClean="0"/>
              <a:t>Motivation</a:t>
            </a:r>
            <a:endParaRPr lang="en-US" sz="4000" dirty="0"/>
          </a:p>
        </p:txBody>
      </p:sp>
      <p:sp>
        <p:nvSpPr>
          <p:cNvPr id="5" name="TextBox 4"/>
          <p:cNvSpPr txBox="1"/>
          <p:nvPr/>
        </p:nvSpPr>
        <p:spPr>
          <a:xfrm>
            <a:off x="381000" y="1828800"/>
            <a:ext cx="8534400" cy="4216539"/>
          </a:xfrm>
          <a:prstGeom prst="rect">
            <a:avLst/>
          </a:prstGeom>
          <a:noFill/>
        </p:spPr>
        <p:txBody>
          <a:bodyPr wrap="square" rtlCol="0">
            <a:spAutoFit/>
          </a:bodyPr>
          <a:lstStyle/>
          <a:p>
            <a:pPr>
              <a:buFont typeface="Arial" pitchFamily="34" charset="0"/>
              <a:buChar char="•"/>
            </a:pPr>
            <a:r>
              <a:rPr lang="en-US" sz="3200" dirty="0" smtClean="0"/>
              <a:t>Evolvement and expansion of bioinformatics:</a:t>
            </a:r>
          </a:p>
          <a:p>
            <a:pPr lvl="2">
              <a:buFont typeface="Arial" pitchFamily="34" charset="0"/>
              <a:buChar char="•"/>
            </a:pPr>
            <a:r>
              <a:rPr lang="en-US" sz="2800" dirty="0" smtClean="0"/>
              <a:t>Growing quantities of data obtained by the 	newly developed technologies</a:t>
            </a:r>
          </a:p>
          <a:p>
            <a:pPr lvl="2">
              <a:buFont typeface="Arial" pitchFamily="34" charset="0"/>
              <a:buChar char="•"/>
            </a:pPr>
            <a:r>
              <a:rPr lang="en-US" sz="2800" dirty="0" smtClean="0"/>
              <a:t>Exponentially growing bio-medical scientific  	literature </a:t>
            </a:r>
          </a:p>
          <a:p>
            <a:pPr lvl="2">
              <a:buFont typeface="Arial" pitchFamily="34" charset="0"/>
              <a:buChar char="•"/>
            </a:pPr>
            <a:r>
              <a:rPr lang="en-US" sz="2800" dirty="0" smtClean="0"/>
              <a:t>Growing complexity of data</a:t>
            </a:r>
          </a:p>
          <a:p>
            <a:pPr lvl="2"/>
            <a:endParaRPr lang="en-US" sz="3200" dirty="0" smtClean="0"/>
          </a:p>
          <a:p>
            <a:pPr>
              <a:buFont typeface="Arial" pitchFamily="34" charset="0"/>
              <a:buChar char="•"/>
            </a:pPr>
            <a:r>
              <a:rPr lang="en-US" sz="3200" dirty="0" smtClean="0"/>
              <a:t>Need to integrate heterogeneous types of data</a:t>
            </a:r>
          </a:p>
          <a:p>
            <a:endParaRPr lang="en-US" sz="3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74638"/>
            <a:ext cx="8229600" cy="1143000"/>
          </a:xfrm>
          <a:prstGeom prst="rect">
            <a:avLst/>
          </a:prstGeom>
        </p:spPr>
        <p:txBody>
          <a:bodyPr vert="horz" lIns="91440" tIns="45720" rIns="91440" bIns="45720" rtlCol="0" anchor="ctr">
            <a:normAutofit/>
          </a:bodyPr>
          <a:lstStyle/>
          <a:p>
            <a:pPr algn="ctr"/>
            <a:r>
              <a:rPr lang="en-US" sz="4000" b="1" dirty="0" err="1" smtClean="0"/>
              <a:t>Ondex</a:t>
            </a:r>
            <a:r>
              <a:rPr lang="en-US" sz="4000" b="1" dirty="0" smtClean="0"/>
              <a:t> </a:t>
            </a:r>
            <a:r>
              <a:rPr lang="en-US" sz="2200" dirty="0" smtClean="0"/>
              <a:t>[</a:t>
            </a:r>
            <a:r>
              <a:rPr lang="en-US" sz="2200" dirty="0" err="1" smtClean="0"/>
              <a:t>Köhler</a:t>
            </a:r>
            <a:r>
              <a:rPr lang="en-US" sz="2200" dirty="0" smtClean="0"/>
              <a:t> J et al., 2003, 2004, 2006]</a:t>
            </a:r>
            <a:endParaRPr lang="en-US" sz="2200" b="1" dirty="0"/>
          </a:p>
        </p:txBody>
      </p:sp>
      <p:sp>
        <p:nvSpPr>
          <p:cNvPr id="3" name="Rectangle 2"/>
          <p:cNvSpPr/>
          <p:nvPr/>
        </p:nvSpPr>
        <p:spPr>
          <a:xfrm>
            <a:off x="762000" y="1371600"/>
            <a:ext cx="8153400" cy="5355312"/>
          </a:xfrm>
          <a:prstGeom prst="rect">
            <a:avLst/>
          </a:prstGeom>
        </p:spPr>
        <p:txBody>
          <a:bodyPr wrap="square">
            <a:spAutoFit/>
          </a:bodyPr>
          <a:lstStyle/>
          <a:p>
            <a:pPr>
              <a:buFont typeface="Wingdings" pitchFamily="2" charset="2"/>
              <a:buChar char="Ø"/>
            </a:pPr>
            <a:r>
              <a:rPr lang="en-US" dirty="0" smtClean="0"/>
              <a:t>A standalone freely available open source application</a:t>
            </a:r>
          </a:p>
          <a:p>
            <a:pPr>
              <a:buFont typeface="Wingdings" pitchFamily="2" charset="2"/>
              <a:buChar char="Ø"/>
            </a:pPr>
            <a:r>
              <a:rPr lang="en-US" dirty="0" smtClean="0"/>
              <a:t>Provides 2D representations of directed, undirected and weighted networks</a:t>
            </a:r>
          </a:p>
          <a:p>
            <a:pPr>
              <a:buFont typeface="Wingdings" pitchFamily="2" charset="2"/>
              <a:buChar char="Ø"/>
            </a:pPr>
            <a:r>
              <a:rPr lang="en-US" dirty="0" smtClean="0"/>
              <a:t>Can handle large scale networks of hundred thousands of nodes and edges.</a:t>
            </a:r>
          </a:p>
          <a:p>
            <a:pPr>
              <a:buFont typeface="Wingdings" pitchFamily="2" charset="2"/>
              <a:buChar char="Ø"/>
            </a:pPr>
            <a:r>
              <a:rPr lang="en-US" dirty="0" smtClean="0"/>
              <a:t>Supports bidirectional connections, which are represented as curves</a:t>
            </a:r>
          </a:p>
          <a:p>
            <a:pPr>
              <a:buFont typeface="Wingdings" pitchFamily="2" charset="2"/>
              <a:buChar char="Ø"/>
            </a:pPr>
            <a:r>
              <a:rPr lang="en-US" dirty="0" smtClean="0"/>
              <a:t>Data may be imported through a number of 'parsers' for public-domain and other 	databases, such as: </a:t>
            </a:r>
          </a:p>
          <a:p>
            <a:r>
              <a:rPr lang="en-US" dirty="0"/>
              <a:t>	</a:t>
            </a:r>
            <a:r>
              <a:rPr lang="en-US" dirty="0" smtClean="0"/>
              <a:t>TRANSFAC, TRANSPATH, CHEBI, Gene Ontology, KEGG, Drastic, Enzyme 	Nomenclature-</a:t>
            </a:r>
            <a:r>
              <a:rPr lang="en-US" dirty="0" err="1" smtClean="0"/>
              <a:t>ExPASy</a:t>
            </a:r>
            <a:r>
              <a:rPr lang="en-US" dirty="0" smtClean="0"/>
              <a:t>, Pathway Tools , Pathway Genomes (PGDBs), Plant 	Ontology, and Medical Subject Headings Vocabulary – </a:t>
            </a:r>
            <a:r>
              <a:rPr lang="en-US" dirty="0" err="1" smtClean="0"/>
              <a:t>MeSH</a:t>
            </a:r>
            <a:endParaRPr lang="en-US" dirty="0"/>
          </a:p>
          <a:p>
            <a:pPr>
              <a:buFont typeface="Wingdings" pitchFamily="2" charset="2"/>
              <a:buChar char="Ø"/>
            </a:pPr>
            <a:r>
              <a:rPr lang="en-US" dirty="0" smtClean="0"/>
              <a:t>Graph objects can be exported to Cell Illustrator and XML formats or saved as 	ONDEX XML or an XGMML form</a:t>
            </a:r>
          </a:p>
          <a:p>
            <a:pPr>
              <a:buFont typeface="Wingdings" pitchFamily="2" charset="2"/>
              <a:buChar char="Ø"/>
            </a:pPr>
            <a:r>
              <a:rPr lang="en-US" dirty="0" smtClean="0"/>
              <a:t>Allows graph modifications according to some selected rules.</a:t>
            </a:r>
          </a:p>
          <a:p>
            <a:pPr>
              <a:buFont typeface="Wingdings" pitchFamily="2" charset="2"/>
              <a:buChar char="Ø"/>
            </a:pPr>
            <a:r>
              <a:rPr lang="en-US" dirty="0" smtClean="0"/>
              <a:t>A </a:t>
            </a:r>
            <a:r>
              <a:rPr lang="en-US" dirty="0" err="1" smtClean="0"/>
              <a:t>KnockOutFilter</a:t>
            </a:r>
            <a:r>
              <a:rPr lang="en-US" dirty="0" smtClean="0"/>
              <a:t> is used to determine the most important nodes at any given level </a:t>
            </a:r>
          </a:p>
          <a:p>
            <a:pPr>
              <a:buFont typeface="Wingdings" pitchFamily="2" charset="2"/>
              <a:buChar char="Ø"/>
            </a:pPr>
            <a:r>
              <a:rPr lang="en-US" dirty="0" smtClean="0"/>
              <a:t>A powerful filter is available to import microarray expression level data to globally analyze the relations between the different genes being expressed.</a:t>
            </a:r>
          </a:p>
          <a:p>
            <a:endParaRPr lang="en-US" dirty="0"/>
          </a:p>
          <a:p>
            <a:r>
              <a:rPr lang="en-US" b="1" u="sng" dirty="0" smtClean="0"/>
              <a:t>Strength:</a:t>
            </a:r>
            <a:r>
              <a:rPr lang="en-US" b="1" dirty="0" smtClean="0"/>
              <a:t>  </a:t>
            </a:r>
            <a:r>
              <a:rPr lang="en-US" dirty="0" err="1" smtClean="0"/>
              <a:t>Ondex</a:t>
            </a:r>
            <a:r>
              <a:rPr lang="en-US" dirty="0" smtClean="0"/>
              <a:t> main strength is the ability to combine heterogeneous data types into one network. It is suitable for text mining, sequence and data integration analysis.</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74638"/>
            <a:ext cx="8229600" cy="1143000"/>
          </a:xfrm>
          <a:prstGeom prst="rect">
            <a:avLst/>
          </a:prstGeom>
        </p:spPr>
        <p:txBody>
          <a:bodyPr vert="horz" lIns="91440" tIns="45720" rIns="91440" bIns="45720" rtlCol="0" anchor="ctr">
            <a:normAutofit/>
          </a:bodyPr>
          <a:lstStyle/>
          <a:p>
            <a:pPr algn="ctr"/>
            <a:r>
              <a:rPr lang="en-US" sz="4000" b="1" dirty="0" err="1" smtClean="0"/>
              <a:t>Ondex</a:t>
            </a:r>
            <a:endParaRPr lang="en-US" sz="4000" b="1" dirty="0"/>
          </a:p>
        </p:txBody>
      </p:sp>
      <p:sp>
        <p:nvSpPr>
          <p:cNvPr id="3" name="Rectangle 2"/>
          <p:cNvSpPr/>
          <p:nvPr/>
        </p:nvSpPr>
        <p:spPr>
          <a:xfrm>
            <a:off x="381000" y="1143000"/>
            <a:ext cx="3898952" cy="369332"/>
          </a:xfrm>
          <a:prstGeom prst="rect">
            <a:avLst/>
          </a:prstGeom>
        </p:spPr>
        <p:txBody>
          <a:bodyPr wrap="none">
            <a:spAutoFit/>
          </a:bodyPr>
          <a:lstStyle/>
          <a:p>
            <a:r>
              <a:rPr lang="en-US" dirty="0" smtClean="0"/>
              <a:t>Website: http://ondex.sourceforge.net/</a:t>
            </a:r>
            <a:endParaRPr lang="en-US" dirty="0"/>
          </a:p>
        </p:txBody>
      </p:sp>
      <p:pic>
        <p:nvPicPr>
          <p:cNvPr id="4" name="Picture 3" descr="screenshot1.jpg"/>
          <p:cNvPicPr>
            <a:picLocks noChangeAspect="1"/>
          </p:cNvPicPr>
          <p:nvPr/>
        </p:nvPicPr>
        <p:blipFill>
          <a:blip r:embed="rId3"/>
          <a:stretch>
            <a:fillRect/>
          </a:stretch>
        </p:blipFill>
        <p:spPr>
          <a:xfrm>
            <a:off x="1240199" y="1600201"/>
            <a:ext cx="6663602" cy="51816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2.jpg"/>
          <p:cNvPicPr>
            <a:picLocks noChangeAspect="1"/>
          </p:cNvPicPr>
          <p:nvPr/>
        </p:nvPicPr>
        <p:blipFill>
          <a:blip r:embed="rId3"/>
          <a:stretch>
            <a:fillRect/>
          </a:stretch>
        </p:blipFill>
        <p:spPr>
          <a:xfrm>
            <a:off x="1247775" y="1310640"/>
            <a:ext cx="6648450" cy="5318760"/>
          </a:xfrm>
          <a:prstGeom prst="rect">
            <a:avLst/>
          </a:prstGeom>
        </p:spPr>
      </p:pic>
      <p:sp>
        <p:nvSpPr>
          <p:cNvPr id="3" name="Title 1"/>
          <p:cNvSpPr txBox="1">
            <a:spLocks/>
          </p:cNvSpPr>
          <p:nvPr/>
        </p:nvSpPr>
        <p:spPr>
          <a:xfrm>
            <a:off x="0" y="274638"/>
            <a:ext cx="8229600" cy="1143000"/>
          </a:xfrm>
          <a:prstGeom prst="rect">
            <a:avLst/>
          </a:prstGeom>
        </p:spPr>
        <p:txBody>
          <a:bodyPr vert="horz" lIns="91440" tIns="45720" rIns="91440" bIns="45720" rtlCol="0" anchor="ctr">
            <a:normAutofit/>
          </a:bodyPr>
          <a:lstStyle/>
          <a:p>
            <a:pPr algn="ctr"/>
            <a:r>
              <a:rPr lang="en-US" sz="4000" b="1" dirty="0" err="1" smtClean="0"/>
              <a:t>Ondex</a:t>
            </a:r>
            <a:endParaRPr lang="en-US" sz="4000"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3.jpg"/>
          <p:cNvPicPr>
            <a:picLocks noChangeAspect="1"/>
          </p:cNvPicPr>
          <p:nvPr/>
        </p:nvPicPr>
        <p:blipFill>
          <a:blip r:embed="rId3"/>
          <a:stretch>
            <a:fillRect/>
          </a:stretch>
        </p:blipFill>
        <p:spPr>
          <a:xfrm>
            <a:off x="1047273" y="1300162"/>
            <a:ext cx="7049455" cy="5481638"/>
          </a:xfrm>
          <a:prstGeom prst="rect">
            <a:avLst/>
          </a:prstGeom>
        </p:spPr>
      </p:pic>
      <p:sp>
        <p:nvSpPr>
          <p:cNvPr id="3" name="Title 1"/>
          <p:cNvSpPr txBox="1">
            <a:spLocks/>
          </p:cNvSpPr>
          <p:nvPr/>
        </p:nvSpPr>
        <p:spPr>
          <a:xfrm>
            <a:off x="0" y="274638"/>
            <a:ext cx="8229600" cy="1143000"/>
          </a:xfrm>
          <a:prstGeom prst="rect">
            <a:avLst/>
          </a:prstGeom>
        </p:spPr>
        <p:txBody>
          <a:bodyPr vert="horz" lIns="91440" tIns="45720" rIns="91440" bIns="45720" rtlCol="0" anchor="ctr">
            <a:normAutofit/>
          </a:bodyPr>
          <a:lstStyle/>
          <a:p>
            <a:pPr algn="ctr"/>
            <a:r>
              <a:rPr lang="en-US" sz="4000" b="1" dirty="0" err="1" smtClean="0"/>
              <a:t>Ondex</a:t>
            </a:r>
            <a:endParaRPr lang="en-US" sz="4000"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74638"/>
            <a:ext cx="8229600" cy="1143000"/>
          </a:xfrm>
          <a:prstGeom prst="rect">
            <a:avLst/>
          </a:prstGeom>
        </p:spPr>
        <p:txBody>
          <a:bodyPr vert="horz" lIns="91440" tIns="45720" rIns="91440" bIns="45720" rtlCol="0" anchor="ctr">
            <a:normAutofit fontScale="77500" lnSpcReduction="20000"/>
          </a:bodyPr>
          <a:lstStyle/>
          <a:p>
            <a:pPr algn="ctr"/>
            <a:r>
              <a:rPr lang="en-US" sz="4000" b="1" dirty="0" smtClean="0"/>
              <a:t>PATIKA </a:t>
            </a:r>
            <a:r>
              <a:rPr lang="en-US" sz="4000" dirty="0" smtClean="0"/>
              <a:t>(</a:t>
            </a:r>
            <a:r>
              <a:rPr lang="en-US" sz="4000" b="1" dirty="0" smtClean="0"/>
              <a:t>P</a:t>
            </a:r>
            <a:r>
              <a:rPr lang="en-US" sz="4000" dirty="0" smtClean="0"/>
              <a:t>athway </a:t>
            </a:r>
            <a:r>
              <a:rPr lang="en-US" sz="4000" b="1" dirty="0" smtClean="0"/>
              <a:t>A</a:t>
            </a:r>
            <a:r>
              <a:rPr lang="en-US" sz="4000" dirty="0" smtClean="0"/>
              <a:t>nalysis </a:t>
            </a:r>
            <a:r>
              <a:rPr lang="en-US" sz="4000" b="1" dirty="0" smtClean="0"/>
              <a:t>T</a:t>
            </a:r>
            <a:r>
              <a:rPr lang="en-US" sz="4000" dirty="0" smtClean="0"/>
              <a:t>ools for </a:t>
            </a:r>
            <a:r>
              <a:rPr lang="en-US" sz="4000" b="1" dirty="0" smtClean="0"/>
              <a:t>I</a:t>
            </a:r>
            <a:r>
              <a:rPr lang="en-US" sz="4000" dirty="0" smtClean="0"/>
              <a:t>ntegration and </a:t>
            </a:r>
            <a:r>
              <a:rPr lang="en-US" sz="4000" b="1" dirty="0" smtClean="0"/>
              <a:t>K</a:t>
            </a:r>
            <a:r>
              <a:rPr lang="en-US" sz="4000" dirty="0" smtClean="0"/>
              <a:t>nowledge </a:t>
            </a:r>
            <a:r>
              <a:rPr lang="en-US" sz="4000" b="1" dirty="0" smtClean="0"/>
              <a:t>A</a:t>
            </a:r>
            <a:r>
              <a:rPr lang="en-US" sz="4000" dirty="0" smtClean="0"/>
              <a:t>cquisition) </a:t>
            </a:r>
            <a:r>
              <a:rPr lang="en-US" sz="2900" dirty="0"/>
              <a:t>[</a:t>
            </a:r>
            <a:r>
              <a:rPr lang="en-US" sz="2900" dirty="0" err="1"/>
              <a:t>Demir</a:t>
            </a:r>
            <a:r>
              <a:rPr lang="en-US" sz="2900" dirty="0"/>
              <a:t> et al., 2002</a:t>
            </a:r>
            <a:r>
              <a:rPr lang="en-US" sz="2900" dirty="0" smtClean="0"/>
              <a:t>]</a:t>
            </a:r>
            <a:endParaRPr lang="en-US" sz="2900" b="1" dirty="0"/>
          </a:p>
        </p:txBody>
      </p:sp>
      <p:sp>
        <p:nvSpPr>
          <p:cNvPr id="3" name="Rectangle 2"/>
          <p:cNvSpPr/>
          <p:nvPr/>
        </p:nvSpPr>
        <p:spPr>
          <a:xfrm>
            <a:off x="304800" y="1524000"/>
            <a:ext cx="8839200" cy="5632311"/>
          </a:xfrm>
          <a:prstGeom prst="rect">
            <a:avLst/>
          </a:prstGeom>
        </p:spPr>
        <p:txBody>
          <a:bodyPr wrap="square">
            <a:spAutoFit/>
          </a:bodyPr>
          <a:lstStyle/>
          <a:p>
            <a:pPr>
              <a:buFont typeface="Wingdings" pitchFamily="2" charset="2"/>
              <a:buChar char="Ø"/>
            </a:pPr>
            <a:r>
              <a:rPr lang="en-US" dirty="0" smtClean="0"/>
              <a:t>A web based non-open source application publicly available for non-commercial use. It has 	its own license</a:t>
            </a:r>
          </a:p>
          <a:p>
            <a:pPr>
              <a:buFont typeface="Wingdings" pitchFamily="2" charset="2"/>
              <a:buChar char="Ø"/>
            </a:pPr>
            <a:r>
              <a:rPr lang="en-US" dirty="0" smtClean="0"/>
              <a:t>Provides 2D representations of single or directed graphs.</a:t>
            </a:r>
          </a:p>
          <a:p>
            <a:pPr>
              <a:buFont typeface="Wingdings" pitchFamily="2" charset="2"/>
              <a:buChar char="Ø"/>
            </a:pPr>
            <a:r>
              <a:rPr lang="en-US" dirty="0" smtClean="0"/>
              <a:t>No limitations regarding the size of the graphs</a:t>
            </a:r>
          </a:p>
          <a:p>
            <a:pPr>
              <a:buFont typeface="Wingdings" pitchFamily="2" charset="2"/>
              <a:buChar char="Ø"/>
            </a:pPr>
            <a:r>
              <a:rPr lang="en-US" dirty="0" smtClean="0"/>
              <a:t>Offers an intuitive and widely accepted representation for cellular processes using 	directed graphs where nodes correspond to molecules and edges correspond  to 	interactions between them</a:t>
            </a:r>
          </a:p>
          <a:p>
            <a:pPr>
              <a:buFont typeface="Wingdings" pitchFamily="2" charset="2"/>
              <a:buChar char="Ø"/>
            </a:pPr>
            <a:r>
              <a:rPr lang="en-US" dirty="0" smtClean="0"/>
              <a:t>The implemented variety of layout algorithms is rather limited</a:t>
            </a:r>
          </a:p>
          <a:p>
            <a:pPr>
              <a:buFont typeface="Wingdings" pitchFamily="2" charset="2"/>
              <a:buChar char="Ø"/>
            </a:pPr>
            <a:r>
              <a:rPr lang="en-US" dirty="0" smtClean="0"/>
              <a:t>Is able to support bipartite graph of states and transitions</a:t>
            </a:r>
          </a:p>
          <a:p>
            <a:pPr>
              <a:buFont typeface="Wingdings" pitchFamily="2" charset="2"/>
              <a:buChar char="Ø"/>
            </a:pPr>
            <a:r>
              <a:rPr lang="en-US" dirty="0" smtClean="0"/>
              <a:t>Integrates data from several sources, including </a:t>
            </a:r>
            <a:r>
              <a:rPr lang="en-US" dirty="0" err="1" smtClean="0"/>
              <a:t>Entrez</a:t>
            </a:r>
            <a:r>
              <a:rPr lang="en-US" dirty="0" smtClean="0"/>
              <a:t> Gene, </a:t>
            </a:r>
            <a:r>
              <a:rPr lang="en-US" dirty="0" err="1" smtClean="0"/>
              <a:t>UniProt</a:t>
            </a:r>
            <a:r>
              <a:rPr lang="en-US" dirty="0" smtClean="0"/>
              <a:t>, </a:t>
            </a:r>
            <a:r>
              <a:rPr lang="en-US" dirty="0" err="1" smtClean="0"/>
              <a:t>PubChem</a:t>
            </a:r>
            <a:r>
              <a:rPr lang="en-US" dirty="0" smtClean="0"/>
              <a:t>, GO, 	</a:t>
            </a:r>
            <a:r>
              <a:rPr lang="en-US" dirty="0" err="1" smtClean="0"/>
              <a:t>IntAct</a:t>
            </a:r>
            <a:r>
              <a:rPr lang="en-US" dirty="0" smtClean="0"/>
              <a:t>, HPRD, and </a:t>
            </a:r>
            <a:r>
              <a:rPr lang="en-US" dirty="0" err="1" smtClean="0"/>
              <a:t>Reactome</a:t>
            </a:r>
            <a:r>
              <a:rPr lang="en-US" dirty="0" smtClean="0"/>
              <a:t>.</a:t>
            </a:r>
          </a:p>
          <a:p>
            <a:pPr>
              <a:buFont typeface="Wingdings" pitchFamily="2" charset="2"/>
              <a:buChar char="Ø"/>
            </a:pPr>
            <a:r>
              <a:rPr lang="en-US" dirty="0" smtClean="0"/>
              <a:t>Query results can be saved in XML format or exported as common picture formats.</a:t>
            </a:r>
          </a:p>
          <a:p>
            <a:pPr>
              <a:buFont typeface="Wingdings" pitchFamily="2" charset="2"/>
              <a:buChar char="Ø"/>
            </a:pPr>
            <a:r>
              <a:rPr lang="en-US" dirty="0" smtClean="0"/>
              <a:t>The user can connect to the server and query the database to construct the desired 	pathway</a:t>
            </a:r>
          </a:p>
          <a:p>
            <a:pPr>
              <a:buFont typeface="Wingdings" pitchFamily="2" charset="2"/>
              <a:buChar char="Ø"/>
            </a:pPr>
            <a:r>
              <a:rPr lang="en-US" dirty="0" smtClean="0"/>
              <a:t>Pathways are created on the fly, and drawn automatically</a:t>
            </a:r>
          </a:p>
          <a:p>
            <a:pPr>
              <a:buFont typeface="Wingdings" pitchFamily="2" charset="2"/>
              <a:buChar char="Ø"/>
            </a:pPr>
            <a:r>
              <a:rPr lang="en-US" dirty="0" smtClean="0"/>
              <a:t>User can change/manipulate the pathways</a:t>
            </a:r>
          </a:p>
          <a:p>
            <a:r>
              <a:rPr lang="en-US" b="1" u="sng" dirty="0" smtClean="0"/>
              <a:t>Strength:</a:t>
            </a:r>
            <a:r>
              <a:rPr lang="en-US" dirty="0" smtClean="0"/>
              <a:t> integrated software environment designed to provide researchers a complete solution for modeling and analyzing cellular processes. It is one of the few tools that allows to visualize transitions efficiently.</a:t>
            </a:r>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74638"/>
            <a:ext cx="8229600" cy="1143000"/>
          </a:xfrm>
          <a:prstGeom prst="rect">
            <a:avLst/>
          </a:prstGeom>
        </p:spPr>
        <p:txBody>
          <a:bodyPr vert="horz" lIns="91440" tIns="45720" rIns="91440" bIns="45720" rtlCol="0" anchor="ctr">
            <a:normAutofit/>
          </a:bodyPr>
          <a:lstStyle/>
          <a:p>
            <a:pPr algn="ctr"/>
            <a:r>
              <a:rPr lang="en-US" sz="4000" b="1" dirty="0" smtClean="0"/>
              <a:t>PATIKA</a:t>
            </a:r>
            <a:endParaRPr lang="en-US" sz="4000" b="1" dirty="0"/>
          </a:p>
        </p:txBody>
      </p:sp>
      <p:sp>
        <p:nvSpPr>
          <p:cNvPr id="3" name="Rectangle 2"/>
          <p:cNvSpPr/>
          <p:nvPr/>
        </p:nvSpPr>
        <p:spPr>
          <a:xfrm>
            <a:off x="685800" y="1371600"/>
            <a:ext cx="3274230" cy="369332"/>
          </a:xfrm>
          <a:prstGeom prst="rect">
            <a:avLst/>
          </a:prstGeom>
        </p:spPr>
        <p:txBody>
          <a:bodyPr wrap="none">
            <a:spAutoFit/>
          </a:bodyPr>
          <a:lstStyle/>
          <a:p>
            <a:r>
              <a:rPr lang="en-US" dirty="0" smtClean="0"/>
              <a:t>Website: http://www.patika.org/</a:t>
            </a:r>
            <a:endParaRPr lang="en-US" dirty="0"/>
          </a:p>
        </p:txBody>
      </p:sp>
      <p:pic>
        <p:nvPicPr>
          <p:cNvPr id="4" name="Picture 3" descr="layout-after.jpg"/>
          <p:cNvPicPr>
            <a:picLocks noChangeAspect="1"/>
          </p:cNvPicPr>
          <p:nvPr/>
        </p:nvPicPr>
        <p:blipFill>
          <a:blip r:embed="rId3"/>
          <a:stretch>
            <a:fillRect/>
          </a:stretch>
        </p:blipFill>
        <p:spPr>
          <a:xfrm>
            <a:off x="1311101" y="1905000"/>
            <a:ext cx="6521799" cy="4952999"/>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74638"/>
            <a:ext cx="8229600" cy="1143000"/>
          </a:xfrm>
          <a:prstGeom prst="rect">
            <a:avLst/>
          </a:prstGeom>
        </p:spPr>
        <p:txBody>
          <a:bodyPr vert="horz" lIns="91440" tIns="45720" rIns="91440" bIns="45720" rtlCol="0" anchor="ctr">
            <a:normAutofit/>
          </a:bodyPr>
          <a:lstStyle/>
          <a:p>
            <a:pPr algn="ctr"/>
            <a:r>
              <a:rPr lang="en-US" sz="4000" b="1" dirty="0" smtClean="0"/>
              <a:t>PATIKA</a:t>
            </a:r>
            <a:endParaRPr lang="en-US" sz="4000" b="1" dirty="0"/>
          </a:p>
        </p:txBody>
      </p:sp>
      <p:pic>
        <p:nvPicPr>
          <p:cNvPr id="3" name="Picture 2" descr="layout-compound2.gif"/>
          <p:cNvPicPr>
            <a:picLocks noChangeAspect="1"/>
          </p:cNvPicPr>
          <p:nvPr/>
        </p:nvPicPr>
        <p:blipFill>
          <a:blip r:embed="rId3"/>
          <a:stretch>
            <a:fillRect/>
          </a:stretch>
        </p:blipFill>
        <p:spPr>
          <a:xfrm>
            <a:off x="800100" y="1301597"/>
            <a:ext cx="7543800" cy="540033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274638"/>
            <a:ext cx="8229600" cy="1143000"/>
          </a:xfrm>
          <a:prstGeom prst="rect">
            <a:avLst/>
          </a:prstGeom>
        </p:spPr>
        <p:txBody>
          <a:bodyPr vert="horz" lIns="91440" tIns="45720" rIns="91440" bIns="45720" rtlCol="0" anchor="ctr">
            <a:normAutofit/>
          </a:bodyPr>
          <a:lstStyle/>
          <a:p>
            <a:pPr algn="ctr"/>
            <a:r>
              <a:rPr lang="en-US" sz="4000" b="1" dirty="0" smtClean="0"/>
              <a:t>PATIKA</a:t>
            </a:r>
            <a:endParaRPr lang="en-US" sz="4000" b="1" dirty="0"/>
          </a:p>
        </p:txBody>
      </p:sp>
      <p:pic>
        <p:nvPicPr>
          <p:cNvPr id="4" name="Picture 3" descr="PATIKAweb-mv.gif"/>
          <p:cNvPicPr>
            <a:picLocks noChangeAspect="1"/>
          </p:cNvPicPr>
          <p:nvPr/>
        </p:nvPicPr>
        <p:blipFill>
          <a:blip r:embed="rId2"/>
          <a:stretch>
            <a:fillRect/>
          </a:stretch>
        </p:blipFill>
        <p:spPr>
          <a:xfrm>
            <a:off x="1057276" y="1295400"/>
            <a:ext cx="7096124" cy="5526628"/>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74638"/>
            <a:ext cx="8229600" cy="1143000"/>
          </a:xfrm>
          <a:prstGeom prst="rect">
            <a:avLst/>
          </a:prstGeom>
        </p:spPr>
        <p:txBody>
          <a:bodyPr vert="horz" lIns="91440" tIns="45720" rIns="91440" bIns="45720" rtlCol="0" anchor="ctr">
            <a:normAutofit/>
          </a:bodyPr>
          <a:lstStyle/>
          <a:p>
            <a:pPr algn="ctr"/>
            <a:r>
              <a:rPr lang="en-US" sz="4000" b="1" dirty="0" smtClean="0"/>
              <a:t>PIVOT </a:t>
            </a:r>
            <a:r>
              <a:rPr lang="en-US" sz="2200" dirty="0" smtClean="0"/>
              <a:t>[</a:t>
            </a:r>
            <a:r>
              <a:rPr lang="en-US" sz="2200" dirty="0" err="1" smtClean="0"/>
              <a:t>Nir</a:t>
            </a:r>
            <a:r>
              <a:rPr lang="en-US" sz="2200" dirty="0" smtClean="0"/>
              <a:t> </a:t>
            </a:r>
            <a:r>
              <a:rPr lang="en-US" sz="2200" dirty="0" err="1" smtClean="0"/>
              <a:t>Orlev</a:t>
            </a:r>
            <a:r>
              <a:rPr lang="en-US" sz="2200" dirty="0" smtClean="0"/>
              <a:t> RS, </a:t>
            </a:r>
            <a:r>
              <a:rPr lang="en-US" sz="2200" dirty="0" err="1" smtClean="0"/>
              <a:t>Yosef</a:t>
            </a:r>
            <a:r>
              <a:rPr lang="en-US" sz="2200" dirty="0" smtClean="0"/>
              <a:t> Shiloh, 2003]</a:t>
            </a:r>
            <a:endParaRPr lang="en-US" sz="2200" b="1" dirty="0"/>
          </a:p>
        </p:txBody>
      </p:sp>
      <p:sp>
        <p:nvSpPr>
          <p:cNvPr id="3" name="Rectangle 2"/>
          <p:cNvSpPr/>
          <p:nvPr/>
        </p:nvSpPr>
        <p:spPr>
          <a:xfrm>
            <a:off x="304800" y="1371600"/>
            <a:ext cx="8610600" cy="5355312"/>
          </a:xfrm>
          <a:prstGeom prst="rect">
            <a:avLst/>
          </a:prstGeom>
        </p:spPr>
        <p:txBody>
          <a:bodyPr wrap="square">
            <a:spAutoFit/>
          </a:bodyPr>
          <a:lstStyle/>
          <a:p>
            <a:pPr>
              <a:buFont typeface="Wingdings" pitchFamily="2" charset="2"/>
              <a:buChar char="Ø"/>
            </a:pPr>
            <a:r>
              <a:rPr lang="en-US" dirty="0" smtClean="0"/>
              <a:t>A Java application, free for academics. It comes with its own license agreement</a:t>
            </a:r>
          </a:p>
          <a:p>
            <a:pPr>
              <a:buFont typeface="Wingdings" pitchFamily="2" charset="2"/>
              <a:buChar char="Ø"/>
            </a:pPr>
            <a:r>
              <a:rPr lang="en-US" dirty="0" smtClean="0"/>
              <a:t>Projects everything in 2D and it uses single non directed lines to show  relationships 	between </a:t>
            </a:r>
            <a:r>
              <a:rPr lang="en-US" dirty="0" err="1" smtClean="0"/>
              <a:t>bioentities</a:t>
            </a:r>
            <a:endParaRPr lang="en-US" dirty="0" smtClean="0"/>
          </a:p>
          <a:p>
            <a:pPr>
              <a:buFont typeface="Wingdings" pitchFamily="2" charset="2"/>
              <a:buChar char="Ø"/>
            </a:pPr>
            <a:r>
              <a:rPr lang="en-US" dirty="0" smtClean="0"/>
              <a:t>Not limited to the size of data it can present</a:t>
            </a:r>
          </a:p>
          <a:p>
            <a:pPr>
              <a:buFont typeface="Wingdings" pitchFamily="2" charset="2"/>
              <a:buChar char="Ø"/>
            </a:pPr>
            <a:r>
              <a:rPr lang="en-US" dirty="0" smtClean="0"/>
              <a:t>The variety of incorporated layout algorithms is limited, but PIVOT employs specific 	layout algorithms for visualizing families</a:t>
            </a:r>
          </a:p>
          <a:p>
            <a:pPr>
              <a:buFont typeface="Wingdings" pitchFamily="2" charset="2"/>
              <a:buChar char="Ø"/>
            </a:pPr>
            <a:r>
              <a:rPr lang="en-US" dirty="0" smtClean="0"/>
              <a:t>Configured to work with proteins from four different species (human, yeast, 	drosophila 	and mouse), present functional annotations, identification of  </a:t>
            </a:r>
            <a:r>
              <a:rPr lang="en-US" dirty="0" err="1" smtClean="0"/>
              <a:t>homologs</a:t>
            </a:r>
            <a:r>
              <a:rPr lang="en-US" dirty="0" smtClean="0"/>
              <a:t> from 	the four species, and links to external web information pages</a:t>
            </a:r>
          </a:p>
          <a:p>
            <a:pPr>
              <a:buFont typeface="Wingdings" pitchFamily="2" charset="2"/>
              <a:buChar char="Ø"/>
            </a:pPr>
            <a:r>
              <a:rPr lang="en-US" dirty="0" smtClean="0"/>
              <a:t>The protein data are stored in an MS-Access file</a:t>
            </a:r>
          </a:p>
          <a:p>
            <a:pPr>
              <a:buFont typeface="Wingdings" pitchFamily="2" charset="2"/>
              <a:buChar char="Ø"/>
            </a:pPr>
            <a:r>
              <a:rPr lang="en-US" dirty="0" smtClean="0"/>
              <a:t>Can expand the network to display all proteins up to a specified distance, detect t	he shortest path of interactions or unfold the relationships among "distant" 	proteins, which respond similarly under a experiment's conditions</a:t>
            </a:r>
          </a:p>
          <a:p>
            <a:pPr>
              <a:buFont typeface="Wingdings" pitchFamily="2" charset="2"/>
              <a:buChar char="Ø"/>
            </a:pPr>
            <a:r>
              <a:rPr lang="en-US" dirty="0" smtClean="0"/>
              <a:t>Identifies dense areas of the map </a:t>
            </a:r>
          </a:p>
          <a:p>
            <a:pPr>
              <a:buFont typeface="Wingdings" pitchFamily="2" charset="2"/>
              <a:buChar char="Ø"/>
            </a:pPr>
            <a:r>
              <a:rPr lang="en-US" dirty="0" smtClean="0"/>
              <a:t>Rich in features that help the users navigate and interpret the interactions map</a:t>
            </a:r>
          </a:p>
          <a:p>
            <a:endParaRPr lang="en-US" dirty="0"/>
          </a:p>
          <a:p>
            <a:r>
              <a:rPr lang="en-US" b="1" u="sng" dirty="0" smtClean="0"/>
              <a:t>Strength:</a:t>
            </a:r>
            <a:r>
              <a:rPr lang="en-US" b="1" dirty="0" smtClean="0"/>
              <a:t> </a:t>
            </a:r>
            <a:r>
              <a:rPr lang="en-US" dirty="0" smtClean="0"/>
              <a:t>best suited for visualizing protein-protein interactions and identifying relationships between them</a:t>
            </a: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274638"/>
            <a:ext cx="8229600" cy="1143000"/>
          </a:xfrm>
          <a:prstGeom prst="rect">
            <a:avLst/>
          </a:prstGeom>
        </p:spPr>
        <p:txBody>
          <a:bodyPr vert="horz" lIns="91440" tIns="45720" rIns="91440" bIns="45720" rtlCol="0" anchor="ctr">
            <a:normAutofit/>
          </a:bodyPr>
          <a:lstStyle/>
          <a:p>
            <a:pPr algn="ctr"/>
            <a:r>
              <a:rPr lang="en-US" sz="4000" b="1" dirty="0" smtClean="0"/>
              <a:t>PIVOT</a:t>
            </a:r>
            <a:endParaRPr lang="en-US" sz="4000" b="1" dirty="0"/>
          </a:p>
        </p:txBody>
      </p:sp>
      <p:pic>
        <p:nvPicPr>
          <p:cNvPr id="4" name="Picture 3" descr="MainScreenAndSatellite.gif"/>
          <p:cNvPicPr>
            <a:picLocks noChangeAspect="1"/>
          </p:cNvPicPr>
          <p:nvPr/>
        </p:nvPicPr>
        <p:blipFill>
          <a:blip r:embed="rId2"/>
          <a:stretch>
            <a:fillRect/>
          </a:stretch>
        </p:blipFill>
        <p:spPr>
          <a:xfrm>
            <a:off x="609600" y="2209800"/>
            <a:ext cx="4076700" cy="3362325"/>
          </a:xfrm>
          <a:prstGeom prst="rect">
            <a:avLst/>
          </a:prstGeom>
        </p:spPr>
      </p:pic>
      <p:pic>
        <p:nvPicPr>
          <p:cNvPr id="6" name="Picture 5" descr="Neighborhood.gif"/>
          <p:cNvPicPr>
            <a:picLocks noChangeAspect="1"/>
          </p:cNvPicPr>
          <p:nvPr/>
        </p:nvPicPr>
        <p:blipFill>
          <a:blip r:embed="rId3"/>
          <a:stretch>
            <a:fillRect/>
          </a:stretch>
        </p:blipFill>
        <p:spPr>
          <a:xfrm>
            <a:off x="5181600" y="2265045"/>
            <a:ext cx="3695700" cy="3289173"/>
          </a:xfrm>
          <a:prstGeom prst="rect">
            <a:avLst/>
          </a:prstGeom>
        </p:spPr>
      </p:pic>
      <p:sp>
        <p:nvSpPr>
          <p:cNvPr id="7" name="Rectangle 6"/>
          <p:cNvSpPr/>
          <p:nvPr/>
        </p:nvSpPr>
        <p:spPr>
          <a:xfrm>
            <a:off x="609600" y="1371600"/>
            <a:ext cx="3747693" cy="369332"/>
          </a:xfrm>
          <a:prstGeom prst="rect">
            <a:avLst/>
          </a:prstGeom>
        </p:spPr>
        <p:txBody>
          <a:bodyPr wrap="none">
            <a:spAutoFit/>
          </a:bodyPr>
          <a:lstStyle/>
          <a:p>
            <a:r>
              <a:rPr lang="en-US" dirty="0" smtClean="0"/>
              <a:t>Website: http://acgt.cs.tau.ac.il/pivot/</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828800"/>
            <a:ext cx="7772400" cy="4401205"/>
          </a:xfrm>
          <a:prstGeom prst="rect">
            <a:avLst/>
          </a:prstGeom>
        </p:spPr>
        <p:txBody>
          <a:bodyPr wrap="square">
            <a:spAutoFit/>
          </a:bodyPr>
          <a:lstStyle/>
          <a:p>
            <a:r>
              <a:rPr lang="en-US" sz="2800" dirty="0"/>
              <a:t>A</a:t>
            </a:r>
            <a:r>
              <a:rPr lang="en-US" sz="2800" dirty="0" smtClean="0"/>
              <a:t>n interactive visual representation of information together with data analysis techniques is often the method of choice to simplify the interpretation of data.</a:t>
            </a:r>
          </a:p>
          <a:p>
            <a:endParaRPr lang="en-US" sz="2800" dirty="0"/>
          </a:p>
          <a:p>
            <a:r>
              <a:rPr lang="en-US" sz="2800" dirty="0" smtClean="0"/>
              <a:t>Graphs, as specified by graph theory, represent biological interactions in the form of extensive networks consisting of vertices, denoting nodes of individual bio-entities, and edges, describing connections between vertices.</a:t>
            </a:r>
            <a:endParaRPr lang="en-US" sz="2800" dirty="0"/>
          </a:p>
        </p:txBody>
      </p:sp>
      <p:sp>
        <p:nvSpPr>
          <p:cNvPr id="4" name="Title 1"/>
          <p:cNvSpPr txBox="1">
            <a:spLocks/>
          </p:cNvSpPr>
          <p:nvPr/>
        </p:nvSpPr>
        <p:spPr>
          <a:xfrm>
            <a:off x="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mj-lt"/>
                <a:ea typeface="+mj-ea"/>
                <a:cs typeface="+mj-cs"/>
              </a:rPr>
              <a:t>Solution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74638"/>
            <a:ext cx="8229600" cy="1143000"/>
          </a:xfrm>
          <a:prstGeom prst="rect">
            <a:avLst/>
          </a:prstGeom>
        </p:spPr>
        <p:txBody>
          <a:bodyPr vert="horz" lIns="91440" tIns="45720" rIns="91440" bIns="45720" rtlCol="0" anchor="ctr">
            <a:normAutofit/>
          </a:bodyPr>
          <a:lstStyle/>
          <a:p>
            <a:pPr algn="ctr"/>
            <a:r>
              <a:rPr lang="en-US" sz="4000" b="1" dirty="0" err="1" smtClean="0"/>
              <a:t>Pajek</a:t>
            </a:r>
            <a:r>
              <a:rPr lang="en-US" sz="4000" b="1" dirty="0" smtClean="0"/>
              <a:t> </a:t>
            </a:r>
            <a:r>
              <a:rPr lang="en-US" sz="2000" dirty="0" smtClean="0"/>
              <a:t>[</a:t>
            </a:r>
            <a:r>
              <a:rPr lang="en-US" sz="2000" dirty="0" err="1" smtClean="0"/>
              <a:t>Batagelj</a:t>
            </a:r>
            <a:r>
              <a:rPr lang="en-US" sz="2000" dirty="0" smtClean="0"/>
              <a:t> V, </a:t>
            </a:r>
            <a:r>
              <a:rPr lang="en-US" sz="2000" dirty="0" err="1" smtClean="0"/>
              <a:t>Mrvar</a:t>
            </a:r>
            <a:r>
              <a:rPr lang="en-US" sz="2000" dirty="0" smtClean="0"/>
              <a:t> A, 1998]</a:t>
            </a:r>
            <a:endParaRPr lang="en-US" sz="2000" b="1" dirty="0"/>
          </a:p>
        </p:txBody>
      </p:sp>
      <p:sp>
        <p:nvSpPr>
          <p:cNvPr id="3" name="Rectangle 2"/>
          <p:cNvSpPr/>
          <p:nvPr/>
        </p:nvSpPr>
        <p:spPr>
          <a:xfrm>
            <a:off x="152400" y="1295400"/>
            <a:ext cx="8839200" cy="5078313"/>
          </a:xfrm>
          <a:prstGeom prst="rect">
            <a:avLst/>
          </a:prstGeom>
        </p:spPr>
        <p:txBody>
          <a:bodyPr wrap="square">
            <a:spAutoFit/>
          </a:bodyPr>
          <a:lstStyle/>
          <a:p>
            <a:pPr>
              <a:buFont typeface="Wingdings" pitchFamily="2" charset="2"/>
              <a:buChar char="Ø"/>
            </a:pPr>
            <a:r>
              <a:rPr lang="en-US" dirty="0" smtClean="0"/>
              <a:t>A standalone application, not an open source application but is free for non-commercial use</a:t>
            </a:r>
            <a:endParaRPr lang="en-US" dirty="0"/>
          </a:p>
          <a:p>
            <a:pPr>
              <a:buFont typeface="Wingdings" pitchFamily="2" charset="2"/>
              <a:buChar char="Ø"/>
            </a:pPr>
            <a:r>
              <a:rPr lang="en-US" dirty="0" smtClean="0"/>
              <a:t>Runs under Windows OS only</a:t>
            </a:r>
          </a:p>
          <a:p>
            <a:pPr>
              <a:buFont typeface="Wingdings" pitchFamily="2" charset="2"/>
              <a:buChar char="Ø"/>
            </a:pPr>
            <a:r>
              <a:rPr lang="en-US" dirty="0" smtClean="0"/>
              <a:t>offers 2D representations and pseudo3d representations and supports single, directed and weighted graphs </a:t>
            </a:r>
          </a:p>
          <a:p>
            <a:pPr>
              <a:buFont typeface="Wingdings" pitchFamily="2" charset="2"/>
              <a:buChar char="Ø"/>
            </a:pPr>
            <a:r>
              <a:rPr lang="en-US" dirty="0" smtClean="0"/>
              <a:t>Is suitable for large scale networks with thousands or even million of nodes and vertices</a:t>
            </a:r>
          </a:p>
          <a:p>
            <a:pPr>
              <a:buFont typeface="Wingdings" pitchFamily="2" charset="2"/>
              <a:buChar char="Ø"/>
            </a:pPr>
            <a:r>
              <a:rPr lang="en-US" dirty="0" smtClean="0"/>
              <a:t>Comes with a great variety of layout options</a:t>
            </a:r>
          </a:p>
          <a:p>
            <a:pPr>
              <a:buFont typeface="Wingdings" pitchFamily="2" charset="2"/>
              <a:buChar char="Ø"/>
            </a:pPr>
            <a:r>
              <a:rPr lang="en-US" dirty="0" smtClean="0"/>
              <a:t>Can separate data into layers, which allows the display of hierarchical relationships</a:t>
            </a:r>
          </a:p>
          <a:p>
            <a:pPr>
              <a:buFont typeface="Wingdings" pitchFamily="2" charset="2"/>
              <a:buChar char="Ø"/>
            </a:pPr>
            <a:r>
              <a:rPr lang="en-US" dirty="0" smtClean="0"/>
              <a:t>Can handle dynamic graphs and reveal how networks change over time</a:t>
            </a:r>
          </a:p>
          <a:p>
            <a:pPr>
              <a:buFont typeface="Wingdings" pitchFamily="2" charset="2"/>
              <a:buChar char="Ø"/>
            </a:pPr>
            <a:r>
              <a:rPr lang="en-US" dirty="0" smtClean="0"/>
              <a:t>Comes with its own input file format, not compatible with commonly used XML formats</a:t>
            </a:r>
          </a:p>
          <a:p>
            <a:pPr>
              <a:buFont typeface="Wingdings" pitchFamily="2" charset="2"/>
              <a:buChar char="Ø"/>
            </a:pPr>
            <a:r>
              <a:rPr lang="en-US" dirty="0" smtClean="0"/>
              <a:t>The status of the network can be saved or information exported in EPS, SVG, X3D and VRML formats</a:t>
            </a:r>
          </a:p>
          <a:p>
            <a:pPr>
              <a:buFont typeface="Wingdings" pitchFamily="2" charset="2"/>
              <a:buChar char="Ø"/>
            </a:pPr>
            <a:r>
              <a:rPr lang="en-US" dirty="0" smtClean="0"/>
              <a:t>Highly interactive and incorporates many clustering methods</a:t>
            </a:r>
          </a:p>
          <a:p>
            <a:pPr>
              <a:buFont typeface="Wingdings" pitchFamily="2" charset="2"/>
              <a:buChar char="Ø"/>
            </a:pPr>
            <a:r>
              <a:rPr lang="en-US" dirty="0" smtClean="0"/>
              <a:t>Supports abstraction by  decomposition of a large network into several smaller networks</a:t>
            </a:r>
          </a:p>
          <a:p>
            <a:pPr>
              <a:buFont typeface="Wingdings" pitchFamily="2" charset="2"/>
              <a:buChar char="Ø"/>
            </a:pPr>
            <a:r>
              <a:rPr lang="en-US" dirty="0" smtClean="0"/>
              <a:t>can detect clusters in the network</a:t>
            </a:r>
          </a:p>
          <a:p>
            <a:pPr>
              <a:buFont typeface="Wingdings" pitchFamily="2" charset="2"/>
              <a:buChar char="Ø"/>
            </a:pPr>
            <a:endParaRPr lang="en-US" dirty="0" smtClean="0"/>
          </a:p>
          <a:p>
            <a:r>
              <a:rPr lang="en-US" b="1" dirty="0" smtClean="0"/>
              <a:t>Strength: </a:t>
            </a:r>
            <a:r>
              <a:rPr lang="en-US" dirty="0" smtClean="0"/>
              <a:t>main strength is the variety of layout algorithms which greatly facilitate exploration and pattern identification within networks.</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74638"/>
            <a:ext cx="8229600" cy="1143000"/>
          </a:xfrm>
          <a:prstGeom prst="rect">
            <a:avLst/>
          </a:prstGeom>
        </p:spPr>
        <p:txBody>
          <a:bodyPr vert="horz" lIns="91440" tIns="45720" rIns="91440" bIns="45720" rtlCol="0" anchor="ctr">
            <a:normAutofit/>
          </a:bodyPr>
          <a:lstStyle/>
          <a:p>
            <a:pPr algn="ctr"/>
            <a:r>
              <a:rPr lang="en-US" sz="4000" b="1" dirty="0" err="1" smtClean="0"/>
              <a:t>Pajek</a:t>
            </a:r>
            <a:endParaRPr lang="en-US" sz="4000" b="1" dirty="0"/>
          </a:p>
        </p:txBody>
      </p:sp>
      <p:sp>
        <p:nvSpPr>
          <p:cNvPr id="3" name="Rectangle 2"/>
          <p:cNvSpPr/>
          <p:nvPr/>
        </p:nvSpPr>
        <p:spPr>
          <a:xfrm>
            <a:off x="685800" y="1295400"/>
            <a:ext cx="4838825" cy="369332"/>
          </a:xfrm>
          <a:prstGeom prst="rect">
            <a:avLst/>
          </a:prstGeom>
        </p:spPr>
        <p:txBody>
          <a:bodyPr wrap="none">
            <a:spAutoFit/>
          </a:bodyPr>
          <a:lstStyle/>
          <a:p>
            <a:r>
              <a:rPr lang="en-US" dirty="0" smtClean="0"/>
              <a:t>Website: http://pajek.imfm.si/doku.php?id=pajek</a:t>
            </a:r>
            <a:endParaRPr lang="en-US" dirty="0"/>
          </a:p>
        </p:txBody>
      </p:sp>
      <p:pic>
        <p:nvPicPr>
          <p:cNvPr id="4" name="Picture 3" descr="Pajek1.JPG"/>
          <p:cNvPicPr>
            <a:picLocks noChangeAspect="1"/>
          </p:cNvPicPr>
          <p:nvPr/>
        </p:nvPicPr>
        <p:blipFill>
          <a:blip r:embed="rId2"/>
          <a:stretch>
            <a:fillRect/>
          </a:stretch>
        </p:blipFill>
        <p:spPr>
          <a:xfrm>
            <a:off x="0" y="2514600"/>
            <a:ext cx="4226372" cy="3519487"/>
          </a:xfrm>
          <a:prstGeom prst="rect">
            <a:avLst/>
          </a:prstGeom>
        </p:spPr>
      </p:pic>
      <p:sp>
        <p:nvSpPr>
          <p:cNvPr id="5" name="TextBox 4"/>
          <p:cNvSpPr txBox="1"/>
          <p:nvPr/>
        </p:nvSpPr>
        <p:spPr>
          <a:xfrm>
            <a:off x="1219200" y="6248400"/>
            <a:ext cx="4343400" cy="369332"/>
          </a:xfrm>
          <a:prstGeom prst="rect">
            <a:avLst/>
          </a:prstGeom>
          <a:noFill/>
        </p:spPr>
        <p:txBody>
          <a:bodyPr wrap="square" rtlCol="0">
            <a:spAutoFit/>
          </a:bodyPr>
          <a:lstStyle/>
          <a:p>
            <a:r>
              <a:rPr lang="en-US" dirty="0" smtClean="0"/>
              <a:t>Pseudo 3D network</a:t>
            </a:r>
            <a:endParaRPr lang="en-US" dirty="0"/>
          </a:p>
        </p:txBody>
      </p:sp>
      <p:pic>
        <p:nvPicPr>
          <p:cNvPr id="6" name="Picture 5" descr="Pajek2.JPG"/>
          <p:cNvPicPr>
            <a:picLocks noChangeAspect="1"/>
          </p:cNvPicPr>
          <p:nvPr/>
        </p:nvPicPr>
        <p:blipFill>
          <a:blip r:embed="rId3"/>
          <a:stretch>
            <a:fillRect/>
          </a:stretch>
        </p:blipFill>
        <p:spPr>
          <a:xfrm>
            <a:off x="4114800" y="2362200"/>
            <a:ext cx="4625578" cy="373380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jek3.JPG"/>
          <p:cNvPicPr>
            <a:picLocks noChangeAspect="1"/>
          </p:cNvPicPr>
          <p:nvPr/>
        </p:nvPicPr>
        <p:blipFill>
          <a:blip r:embed="rId3"/>
          <a:stretch>
            <a:fillRect/>
          </a:stretch>
        </p:blipFill>
        <p:spPr>
          <a:xfrm>
            <a:off x="0" y="1523327"/>
            <a:ext cx="9144000" cy="5258473"/>
          </a:xfrm>
          <a:prstGeom prst="rect">
            <a:avLst/>
          </a:prstGeom>
        </p:spPr>
      </p:pic>
      <p:sp>
        <p:nvSpPr>
          <p:cNvPr id="3" name="Title 1"/>
          <p:cNvSpPr txBox="1">
            <a:spLocks/>
          </p:cNvSpPr>
          <p:nvPr/>
        </p:nvSpPr>
        <p:spPr>
          <a:xfrm>
            <a:off x="0" y="274638"/>
            <a:ext cx="8229600" cy="1143000"/>
          </a:xfrm>
          <a:prstGeom prst="rect">
            <a:avLst/>
          </a:prstGeom>
        </p:spPr>
        <p:txBody>
          <a:bodyPr vert="horz" lIns="91440" tIns="45720" rIns="91440" bIns="45720" rtlCol="0" anchor="ctr">
            <a:normAutofit/>
          </a:bodyPr>
          <a:lstStyle/>
          <a:p>
            <a:pPr algn="ctr"/>
            <a:r>
              <a:rPr lang="en-US" sz="4000" b="1" dirty="0" err="1" smtClean="0"/>
              <a:t>Pajek</a:t>
            </a:r>
            <a:endParaRPr lang="en-US" sz="4000" b="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74638"/>
            <a:ext cx="8229600" cy="1143000"/>
          </a:xfrm>
          <a:prstGeom prst="rect">
            <a:avLst/>
          </a:prstGeom>
        </p:spPr>
        <p:txBody>
          <a:bodyPr vert="horz" lIns="91440" tIns="45720" rIns="91440" bIns="45720" rtlCol="0" anchor="ctr">
            <a:normAutofit/>
          </a:bodyPr>
          <a:lstStyle/>
          <a:p>
            <a:pPr algn="ctr"/>
            <a:r>
              <a:rPr lang="en-US" sz="4000" b="1" dirty="0" smtClean="0"/>
              <a:t>Summary</a:t>
            </a:r>
            <a:endParaRPr lang="en-US" sz="4000" b="1" dirty="0"/>
          </a:p>
        </p:txBody>
      </p:sp>
      <p:sp>
        <p:nvSpPr>
          <p:cNvPr id="3" name="Rectangle 2"/>
          <p:cNvSpPr/>
          <p:nvPr/>
        </p:nvSpPr>
        <p:spPr>
          <a:xfrm>
            <a:off x="304800" y="1524000"/>
            <a:ext cx="8305800" cy="4801314"/>
          </a:xfrm>
          <a:prstGeom prst="rect">
            <a:avLst/>
          </a:prstGeom>
        </p:spPr>
        <p:txBody>
          <a:bodyPr wrap="square">
            <a:spAutoFit/>
          </a:bodyPr>
          <a:lstStyle/>
          <a:p>
            <a:pPr>
              <a:lnSpc>
                <a:spcPct val="150000"/>
              </a:lnSpc>
            </a:pPr>
            <a:r>
              <a:rPr lang="en-US" sz="2200" dirty="0" smtClean="0"/>
              <a:t>The field of data visualization currently faces three major challenges: </a:t>
            </a:r>
          </a:p>
          <a:p>
            <a:pPr lvl="2">
              <a:lnSpc>
                <a:spcPct val="150000"/>
              </a:lnSpc>
              <a:buFont typeface="Wingdings" pitchFamily="2" charset="2"/>
              <a:buChar char="v"/>
            </a:pPr>
            <a:r>
              <a:rPr lang="en-US" sz="2200" dirty="0" smtClean="0"/>
              <a:t>Ever increasing quantity of data to be visualized and analyzed</a:t>
            </a:r>
          </a:p>
          <a:p>
            <a:pPr lvl="2">
              <a:lnSpc>
                <a:spcPct val="150000"/>
              </a:lnSpc>
              <a:buFont typeface="Wingdings" pitchFamily="2" charset="2"/>
              <a:buChar char="v"/>
            </a:pPr>
            <a:r>
              <a:rPr lang="en-US" sz="2200" dirty="0" smtClean="0"/>
              <a:t>Integration of heterogeneous data</a:t>
            </a:r>
          </a:p>
          <a:p>
            <a:pPr lvl="2">
              <a:lnSpc>
                <a:spcPct val="150000"/>
              </a:lnSpc>
              <a:buFont typeface="Wingdings" pitchFamily="2" charset="2"/>
              <a:buChar char="v"/>
            </a:pPr>
            <a:r>
              <a:rPr lang="en-US" sz="2200" dirty="0" smtClean="0"/>
              <a:t>The representation of multiple connections between nodes with heterogeneous biological meanings</a:t>
            </a:r>
            <a:endParaRPr lang="en-US" sz="2200" dirty="0"/>
          </a:p>
          <a:p>
            <a:pPr lvl="2">
              <a:lnSpc>
                <a:spcPct val="150000"/>
              </a:lnSpc>
            </a:pPr>
            <a:endParaRPr lang="en-US" sz="2200" dirty="0" smtClean="0"/>
          </a:p>
          <a:p>
            <a:pPr lvl="2">
              <a:lnSpc>
                <a:spcPct val="150000"/>
              </a:lnSpc>
            </a:pPr>
            <a:r>
              <a:rPr lang="en-US" sz="2400" dirty="0" smtClean="0"/>
              <a:t>The survey shows, each visualization tool has specific features and thus the tools vary in how they address the outlined challenges.</a:t>
            </a:r>
            <a:endParaRPr lang="en-US" sz="2200"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74638"/>
            <a:ext cx="8229600" cy="1143000"/>
          </a:xfrm>
          <a:prstGeom prst="rect">
            <a:avLst/>
          </a:prstGeom>
        </p:spPr>
        <p:txBody>
          <a:bodyPr vert="horz" lIns="91440" tIns="45720" rIns="91440" bIns="45720" rtlCol="0" anchor="ctr">
            <a:normAutofit/>
          </a:bodyPr>
          <a:lstStyle/>
          <a:p>
            <a:pPr algn="ctr"/>
            <a:r>
              <a:rPr lang="en-US" sz="4000" b="1" dirty="0" smtClean="0"/>
              <a:t>Standard network file formats</a:t>
            </a:r>
            <a:endParaRPr lang="en-US" sz="4000" b="1" dirty="0"/>
          </a:p>
        </p:txBody>
      </p:sp>
      <p:sp>
        <p:nvSpPr>
          <p:cNvPr id="3" name="TextBox 2"/>
          <p:cNvSpPr txBox="1"/>
          <p:nvPr/>
        </p:nvSpPr>
        <p:spPr>
          <a:xfrm>
            <a:off x="609600" y="1752600"/>
            <a:ext cx="8153400" cy="3693319"/>
          </a:xfrm>
          <a:prstGeom prst="rect">
            <a:avLst/>
          </a:prstGeom>
          <a:noFill/>
        </p:spPr>
        <p:txBody>
          <a:bodyPr wrap="square" rtlCol="0">
            <a:spAutoFit/>
          </a:bodyPr>
          <a:lstStyle/>
          <a:p>
            <a:r>
              <a:rPr lang="en-US" dirty="0" smtClean="0"/>
              <a:t>One of the most common and appropriate data visualization format is </a:t>
            </a:r>
            <a:r>
              <a:rPr lang="en-US" b="1" dirty="0" smtClean="0"/>
              <a:t>XML</a:t>
            </a:r>
          </a:p>
          <a:p>
            <a:endParaRPr lang="en-US" dirty="0"/>
          </a:p>
          <a:p>
            <a:r>
              <a:rPr lang="en-US" b="1" dirty="0" smtClean="0"/>
              <a:t>Advantages: </a:t>
            </a:r>
          </a:p>
          <a:p>
            <a:pPr>
              <a:buFont typeface="Wingdings" pitchFamily="2" charset="2"/>
              <a:buChar char="§"/>
            </a:pPr>
            <a:r>
              <a:rPr lang="en-US" dirty="0" smtClean="0"/>
              <a:t>Readable by humans and computers</a:t>
            </a:r>
          </a:p>
          <a:p>
            <a:pPr>
              <a:buFont typeface="Wingdings" pitchFamily="2" charset="2"/>
              <a:buChar char="§"/>
            </a:pPr>
            <a:r>
              <a:rPr lang="en-US" dirty="0" smtClean="0"/>
              <a:t> stores information in the form of hierarchical tree structures, which allows 		fast and efficient searching by humans as well as machines</a:t>
            </a:r>
          </a:p>
          <a:p>
            <a:pPr>
              <a:buFont typeface="Wingdings" pitchFamily="2" charset="2"/>
              <a:buChar char="§"/>
            </a:pPr>
            <a:r>
              <a:rPr lang="en-US" dirty="0" smtClean="0"/>
              <a:t> platform-independent text-based format, which supports Unicode and is 		based on international standards</a:t>
            </a:r>
          </a:p>
          <a:p>
            <a:pPr>
              <a:buFont typeface="Wingdings" pitchFamily="2" charset="2"/>
              <a:buChar char="§"/>
            </a:pPr>
            <a:r>
              <a:rPr lang="en-US" dirty="0" smtClean="0"/>
              <a:t> Forward and backward compatibility which are easy to maintain</a:t>
            </a:r>
          </a:p>
          <a:p>
            <a:r>
              <a:rPr lang="en-US" b="1" dirty="0" smtClean="0"/>
              <a:t>Disadvantages:</a:t>
            </a:r>
          </a:p>
          <a:p>
            <a:pPr>
              <a:buFont typeface="Wingdings" pitchFamily="2" charset="2"/>
              <a:buChar char="§"/>
            </a:pPr>
            <a:r>
              <a:rPr lang="en-US" dirty="0" smtClean="0"/>
              <a:t>Inherent redundancy may affect application efficiency due to higher storage</a:t>
            </a:r>
          </a:p>
          <a:p>
            <a:pPr>
              <a:buFont typeface="Wingdings" pitchFamily="2" charset="2"/>
              <a:buChar char="§"/>
            </a:pPr>
            <a:r>
              <a:rPr lang="en-US" dirty="0" smtClean="0"/>
              <a:t>Transmission and processing costs</a:t>
            </a:r>
          </a:p>
          <a:p>
            <a:r>
              <a:rPr lang="en-US" dirty="0"/>
              <a:t>	</a:t>
            </a:r>
            <a:endParaRPr lang="en-US"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74638"/>
            <a:ext cx="8229600" cy="1143000"/>
          </a:xfrm>
          <a:prstGeom prst="rect">
            <a:avLst/>
          </a:prstGeom>
        </p:spPr>
        <p:txBody>
          <a:bodyPr vert="horz" lIns="91440" tIns="45720" rIns="91440" bIns="45720" rtlCol="0" anchor="ctr">
            <a:normAutofit/>
          </a:bodyPr>
          <a:lstStyle/>
          <a:p>
            <a:pPr algn="ctr"/>
            <a:r>
              <a:rPr lang="en-US" sz="4000" b="1" dirty="0" smtClean="0"/>
              <a:t>Standard network file formats</a:t>
            </a:r>
            <a:endParaRPr lang="en-US" sz="4000" b="1" dirty="0"/>
          </a:p>
        </p:txBody>
      </p:sp>
      <p:sp>
        <p:nvSpPr>
          <p:cNvPr id="3" name="TextBox 2"/>
          <p:cNvSpPr txBox="1"/>
          <p:nvPr/>
        </p:nvSpPr>
        <p:spPr>
          <a:xfrm>
            <a:off x="609600" y="1676400"/>
            <a:ext cx="7924800" cy="3970318"/>
          </a:xfrm>
          <a:prstGeom prst="rect">
            <a:avLst/>
          </a:prstGeom>
          <a:noFill/>
        </p:spPr>
        <p:txBody>
          <a:bodyPr wrap="square" rtlCol="0">
            <a:spAutoFit/>
          </a:bodyPr>
          <a:lstStyle/>
          <a:p>
            <a:r>
              <a:rPr lang="en-US" dirty="0" smtClean="0"/>
              <a:t>The following is the list of the most widely used file formats and standard languages in bioinformatics and </a:t>
            </a:r>
            <a:r>
              <a:rPr lang="en-US" dirty="0" err="1" smtClean="0"/>
              <a:t>chemoinformatics</a:t>
            </a:r>
            <a:r>
              <a:rPr lang="en-US" dirty="0" smtClean="0"/>
              <a:t>, most of which are based on XML, or very XML-like:</a:t>
            </a:r>
          </a:p>
          <a:p>
            <a:endParaRPr lang="en-US" dirty="0"/>
          </a:p>
          <a:p>
            <a:r>
              <a:rPr lang="en-US" b="1" dirty="0" err="1" smtClean="0"/>
              <a:t>BioPAX</a:t>
            </a:r>
            <a:r>
              <a:rPr lang="en-US" dirty="0" smtClean="0"/>
              <a:t> - a collaborative effort to create a computer readable data exchange format for biological data. </a:t>
            </a:r>
            <a:r>
              <a:rPr lang="en-US" dirty="0" err="1" smtClean="0"/>
              <a:t>BioPAX</a:t>
            </a:r>
            <a:r>
              <a:rPr lang="en-US" dirty="0" smtClean="0"/>
              <a:t> is the most expressive language and is based on a rich hierarchy, which as a trade-off can result in a high degree of computational complexity.</a:t>
            </a:r>
          </a:p>
          <a:p>
            <a:r>
              <a:rPr lang="en-US" b="1" dirty="0" smtClean="0"/>
              <a:t>SBML</a:t>
            </a:r>
            <a:r>
              <a:rPr lang="en-US" dirty="0" smtClean="0"/>
              <a:t> - is a machine-readable format for describing qualitative and quantitative models of biochemical networks. Currently, focuses on models for the analysis and simulation of basic biochemical networks.</a:t>
            </a:r>
          </a:p>
          <a:p>
            <a:r>
              <a:rPr lang="en-US" b="1" dirty="0" smtClean="0"/>
              <a:t>PSI-MI</a:t>
            </a:r>
            <a:r>
              <a:rPr lang="en-US" dirty="0" smtClean="0"/>
              <a:t> - is a machine readable format intended for the exchange, comparison and verification of proteomics data. The main focus is the definition of molecular interactions such as protein-protein interactions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676400"/>
            <a:ext cx="8001000" cy="3139321"/>
          </a:xfrm>
          <a:prstGeom prst="rect">
            <a:avLst/>
          </a:prstGeom>
        </p:spPr>
        <p:txBody>
          <a:bodyPr wrap="square">
            <a:spAutoFit/>
          </a:bodyPr>
          <a:lstStyle/>
          <a:p>
            <a:r>
              <a:rPr lang="en-US" b="1" dirty="0" smtClean="0"/>
              <a:t>CML</a:t>
            </a:r>
            <a:r>
              <a:rPr lang="en-US" dirty="0" smtClean="0"/>
              <a:t> - </a:t>
            </a:r>
            <a:r>
              <a:rPr lang="en-US" dirty="0" smtClean="0"/>
              <a:t>is a language mainly developed to describe chemical concepts and information about molecules, reactions, spectra and analytical data, computational chemistry, chemical crystallography and materials.</a:t>
            </a:r>
          </a:p>
          <a:p>
            <a:endParaRPr lang="en-US" dirty="0" smtClean="0"/>
          </a:p>
          <a:p>
            <a:r>
              <a:rPr lang="en-US" b="1" dirty="0" err="1" smtClean="0"/>
              <a:t>CellML</a:t>
            </a:r>
            <a:r>
              <a:rPr lang="en-US" dirty="0" smtClean="0"/>
              <a:t> - </a:t>
            </a:r>
            <a:r>
              <a:rPr lang="en-US" dirty="0" smtClean="0"/>
              <a:t>is an XML-like machine-readable language mainly developed for the exchange of computer-based mathematical models</a:t>
            </a:r>
          </a:p>
          <a:p>
            <a:endParaRPr lang="en-US" dirty="0" smtClean="0"/>
          </a:p>
          <a:p>
            <a:r>
              <a:rPr lang="en-US" b="1" dirty="0" smtClean="0"/>
              <a:t>RDF</a:t>
            </a:r>
            <a:r>
              <a:rPr lang="en-US" dirty="0" smtClean="0"/>
              <a:t> - </a:t>
            </a:r>
            <a:r>
              <a:rPr lang="en-US" dirty="0" smtClean="0"/>
              <a:t>is a language for the representation of information about resources on the World Wide Web. Since the World Wide Web moves towards semantic web structures, RDF was designed as a machine-readable XML-like language that describes networks.</a:t>
            </a:r>
            <a:endParaRPr lang="en-US" dirty="0"/>
          </a:p>
        </p:txBody>
      </p:sp>
      <p:sp>
        <p:nvSpPr>
          <p:cNvPr id="3" name="Title 1"/>
          <p:cNvSpPr txBox="1">
            <a:spLocks/>
          </p:cNvSpPr>
          <p:nvPr/>
        </p:nvSpPr>
        <p:spPr>
          <a:xfrm>
            <a:off x="0" y="274638"/>
            <a:ext cx="8229600" cy="1143000"/>
          </a:xfrm>
          <a:prstGeom prst="rect">
            <a:avLst/>
          </a:prstGeom>
        </p:spPr>
        <p:txBody>
          <a:bodyPr vert="horz" lIns="91440" tIns="45720" rIns="91440" bIns="45720" rtlCol="0" anchor="ctr">
            <a:normAutofit/>
          </a:bodyPr>
          <a:lstStyle/>
          <a:p>
            <a:pPr algn="ctr"/>
            <a:r>
              <a:rPr lang="en-US" sz="4000" b="1" dirty="0" smtClean="0"/>
              <a:t>Standard network file formats</a:t>
            </a:r>
            <a:endParaRPr lang="en-US" sz="4000" b="1"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74638"/>
            <a:ext cx="8229600" cy="1143000"/>
          </a:xfrm>
          <a:prstGeom prst="rect">
            <a:avLst/>
          </a:prstGeom>
        </p:spPr>
        <p:txBody>
          <a:bodyPr vert="horz" lIns="91440" tIns="45720" rIns="91440" bIns="45720" rtlCol="0" anchor="ctr">
            <a:normAutofit fontScale="92500" lnSpcReduction="10000"/>
          </a:bodyPr>
          <a:lstStyle/>
          <a:p>
            <a:pPr algn="ctr"/>
            <a:r>
              <a:rPr lang="en-US" sz="4000" b="1" dirty="0" smtClean="0"/>
              <a:t>Goals for future generation visualization tools</a:t>
            </a:r>
            <a:endParaRPr lang="en-US" sz="4000" b="1" dirty="0"/>
          </a:p>
        </p:txBody>
      </p:sp>
      <p:sp>
        <p:nvSpPr>
          <p:cNvPr id="3" name="Rectangle 2"/>
          <p:cNvSpPr/>
          <p:nvPr/>
        </p:nvSpPr>
        <p:spPr>
          <a:xfrm>
            <a:off x="533400" y="1447800"/>
            <a:ext cx="7848600" cy="5035353"/>
          </a:xfrm>
          <a:prstGeom prst="rect">
            <a:avLst/>
          </a:prstGeom>
        </p:spPr>
        <p:txBody>
          <a:bodyPr wrap="square">
            <a:spAutoFit/>
          </a:bodyPr>
          <a:lstStyle/>
          <a:p>
            <a:pPr>
              <a:lnSpc>
                <a:spcPct val="150000"/>
              </a:lnSpc>
            </a:pPr>
            <a:r>
              <a:rPr lang="en-US" dirty="0" smtClean="0"/>
              <a:t>• Visualization should be able to load and save data using worldwide standard file formats.</a:t>
            </a:r>
          </a:p>
          <a:p>
            <a:pPr>
              <a:lnSpc>
                <a:spcPct val="150000"/>
              </a:lnSpc>
            </a:pPr>
            <a:r>
              <a:rPr lang="en-US" dirty="0" smtClean="0"/>
              <a:t>• Incorporation of appropriate statistical analysis of the networks.</a:t>
            </a:r>
          </a:p>
          <a:p>
            <a:pPr>
              <a:lnSpc>
                <a:spcPct val="150000"/>
              </a:lnSpc>
            </a:pPr>
            <a:r>
              <a:rPr lang="en-US" dirty="0" smtClean="0"/>
              <a:t>• Algorithms that allow comparative analysis of different networks.</a:t>
            </a:r>
          </a:p>
          <a:p>
            <a:pPr>
              <a:lnSpc>
                <a:spcPct val="150000"/>
              </a:lnSpc>
            </a:pPr>
            <a:r>
              <a:rPr lang="en-US" dirty="0" smtClean="0"/>
              <a:t>• Implementation of libraries and services that allow layout algorithms to run in distant powerful computers.</a:t>
            </a:r>
          </a:p>
          <a:p>
            <a:pPr>
              <a:lnSpc>
                <a:spcPct val="150000"/>
              </a:lnSpc>
            </a:pPr>
            <a:r>
              <a:rPr lang="en-US" dirty="0" smtClean="0"/>
              <a:t>• Efficient layout algorithms that are able to use multi-core CPU technology.</a:t>
            </a:r>
          </a:p>
          <a:p>
            <a:pPr>
              <a:lnSpc>
                <a:spcPct val="150000"/>
              </a:lnSpc>
            </a:pPr>
            <a:r>
              <a:rPr lang="en-US" dirty="0" smtClean="0"/>
              <a:t>• Algorithms that implement rendering and graphical calculations in GPU.</a:t>
            </a:r>
          </a:p>
          <a:p>
            <a:pPr>
              <a:lnSpc>
                <a:spcPct val="150000"/>
              </a:lnSpc>
            </a:pPr>
            <a:r>
              <a:rPr lang="en-US" dirty="0" smtClean="0"/>
              <a:t>• Expansion of layout algorithms into 3D space especially for the visualization of pathway or heterogeneous data.</a:t>
            </a:r>
          </a:p>
          <a:p>
            <a:pPr>
              <a:lnSpc>
                <a:spcPct val="150000"/>
              </a:lnSpc>
            </a:pPr>
            <a:r>
              <a:rPr lang="en-US" dirty="0" smtClean="0"/>
              <a:t>• Visualization of the network behavior and its changes over time. Such animations are currently possible using Flash technologies.</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447800"/>
            <a:ext cx="8382000" cy="2308324"/>
          </a:xfrm>
          <a:prstGeom prst="rect">
            <a:avLst/>
          </a:prstGeom>
        </p:spPr>
        <p:txBody>
          <a:bodyPr wrap="square">
            <a:spAutoFit/>
          </a:bodyPr>
          <a:lstStyle/>
          <a:p>
            <a:endParaRPr lang="en-US" dirty="0"/>
          </a:p>
          <a:p>
            <a:r>
              <a:rPr lang="en-US" dirty="0" smtClean="0"/>
              <a:t>The database </a:t>
            </a:r>
            <a:r>
              <a:rPr lang="en-US" b="1" dirty="0" smtClean="0"/>
              <a:t>STRING</a:t>
            </a:r>
            <a:r>
              <a:rPr lang="en-US" dirty="0" smtClean="0"/>
              <a:t> (‘Search Tool for the Retrieval of Interacting Genes/Proteins’) aims to collect, predict and unify most types of protein–protein associations, including direct and indirect associations.</a:t>
            </a:r>
          </a:p>
          <a:p>
            <a:endParaRPr lang="en-US" dirty="0" smtClean="0"/>
          </a:p>
          <a:p>
            <a:r>
              <a:rPr lang="en-US" b="1" dirty="0" smtClean="0"/>
              <a:t>STITCH</a:t>
            </a:r>
            <a:r>
              <a:rPr lang="en-US" dirty="0" smtClean="0"/>
              <a:t> (‘search tool for interactions of chemicals’) integrates information about interactions from metabolic pathways, crystal structures, binding experiments and drug–target relationships.</a:t>
            </a:r>
            <a:endParaRPr lang="en-US" dirty="0"/>
          </a:p>
        </p:txBody>
      </p:sp>
      <p:sp>
        <p:nvSpPr>
          <p:cNvPr id="3" name="Title 1"/>
          <p:cNvSpPr txBox="1">
            <a:spLocks/>
          </p:cNvSpPr>
          <p:nvPr/>
        </p:nvSpPr>
        <p:spPr>
          <a:xfrm>
            <a:off x="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mj-lt"/>
                <a:ea typeface="+mj-ea"/>
                <a:cs typeface="+mj-cs"/>
              </a:rPr>
              <a:t>Supplemental data</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752600"/>
            <a:ext cx="7772400" cy="2031325"/>
          </a:xfrm>
          <a:prstGeom prst="rect">
            <a:avLst/>
          </a:prstGeom>
        </p:spPr>
        <p:txBody>
          <a:bodyPr wrap="square">
            <a:spAutoFit/>
          </a:bodyPr>
          <a:lstStyle/>
          <a:p>
            <a:r>
              <a:rPr lang="en-US" b="1" dirty="0" smtClean="0"/>
              <a:t>FDP (Force Directed Placement) </a:t>
            </a:r>
            <a:r>
              <a:rPr lang="en-US" dirty="0" smtClean="0"/>
              <a:t>- spring embedding algorithms can be used to sort randomly placed nodes into a desirable layout that satisfies the aesthetics for visual presentation. FDP (Battista et al., 1984) views nodes as physical bodies and edges as springs connected to the nodes providing forces between them. Nodes move according to the forces on them until a local energy minimum is achieved. In addition to the imaginary springs, other forces (gravitation, electrical, etc.) can be added to the system in order to produce different effects </a:t>
            </a:r>
            <a:endParaRPr lang="en-US" dirty="0" smtClean="0"/>
          </a:p>
        </p:txBody>
      </p:sp>
      <p:sp>
        <p:nvSpPr>
          <p:cNvPr id="3" name="Title 1"/>
          <p:cNvSpPr txBox="1">
            <a:spLocks/>
          </p:cNvSpPr>
          <p:nvPr/>
        </p:nvSpPr>
        <p:spPr>
          <a:xfrm>
            <a:off x="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mj-lt"/>
                <a:ea typeface="+mj-ea"/>
                <a:cs typeface="+mj-cs"/>
              </a:rPr>
              <a:t>Supplemental data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305342"/>
            <a:ext cx="8153400" cy="4401205"/>
          </a:xfrm>
          <a:prstGeom prst="rect">
            <a:avLst/>
          </a:prstGeom>
        </p:spPr>
        <p:txBody>
          <a:bodyPr wrap="square">
            <a:spAutoFit/>
          </a:bodyPr>
          <a:lstStyle/>
          <a:p>
            <a:r>
              <a:rPr lang="en-US" sz="2800" dirty="0" smtClean="0"/>
              <a:t>Biological systems are complex and interwoven and in most cases single-line connections are insufficient to capture the whole range of information contained in a network, because components are often linked by more than one type of relationship.</a:t>
            </a:r>
          </a:p>
          <a:p>
            <a:endParaRPr lang="en-US" sz="2800" dirty="0"/>
          </a:p>
          <a:p>
            <a:r>
              <a:rPr lang="en-US" sz="2800" dirty="0" smtClean="0"/>
              <a:t> In such cases visualization tools based on multi-edged networks offer the possibility to link two vertices by multiple edges, every edge having a different meaning and information value.</a:t>
            </a:r>
            <a:endParaRPr lang="en-US" sz="2800" dirty="0"/>
          </a:p>
        </p:txBody>
      </p:sp>
      <p:sp>
        <p:nvSpPr>
          <p:cNvPr id="3" name="Title 1"/>
          <p:cNvSpPr txBox="1">
            <a:spLocks/>
          </p:cNvSpPr>
          <p:nvPr/>
        </p:nvSpPr>
        <p:spPr>
          <a:xfrm>
            <a:off x="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mj-lt"/>
                <a:ea typeface="+mj-ea"/>
                <a:cs typeface="+mj-cs"/>
              </a:rPr>
              <a:t>Solution</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2057400"/>
            <a:ext cx="7848600" cy="3139321"/>
          </a:xfrm>
          <a:prstGeom prst="rect">
            <a:avLst/>
          </a:prstGeom>
        </p:spPr>
        <p:txBody>
          <a:bodyPr wrap="square">
            <a:spAutoFit/>
          </a:bodyPr>
          <a:lstStyle/>
          <a:p>
            <a:r>
              <a:rPr lang="en-US" b="1" dirty="0" smtClean="0"/>
              <a:t>The </a:t>
            </a:r>
            <a:r>
              <a:rPr lang="en-US" b="1" dirty="0" err="1" smtClean="0"/>
              <a:t>Fruchterman-Reingold</a:t>
            </a:r>
            <a:r>
              <a:rPr lang="en-US" b="1" dirty="0" smtClean="0"/>
              <a:t> Algorithm </a:t>
            </a:r>
            <a:r>
              <a:rPr lang="en-US" dirty="0" smtClean="0"/>
              <a:t>is a force-directed layout algorithm. </a:t>
            </a:r>
          </a:p>
          <a:p>
            <a:r>
              <a:rPr lang="en-US" dirty="0" smtClean="0"/>
              <a:t>This  algorithm is useful for visualizing very large undirected networks. It guarantees that topologically near nodes are placed in the same vicinity, and far nodes are placed far from each other. An overall layout is satisfying , however there will be deficiencies in some local areas of the graph. This can be improved by some manipulations. In this algorithm, the sum of the force vectors determines which direction a node should move. When the energy of the system is minimized, the nodes stop moving and the system reaches it's equilibrium state. A "global temperature"  controls the step width of node movements and the algorithm's termination. The step width is proportional to the temperature, so if the temperature is hot, the nodes move faster</a:t>
            </a:r>
            <a:endParaRPr lang="en-US" dirty="0" smtClean="0"/>
          </a:p>
        </p:txBody>
      </p:sp>
      <p:sp>
        <p:nvSpPr>
          <p:cNvPr id="3" name="Title 1"/>
          <p:cNvSpPr txBox="1">
            <a:spLocks/>
          </p:cNvSpPr>
          <p:nvPr/>
        </p:nvSpPr>
        <p:spPr>
          <a:xfrm>
            <a:off x="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mj-lt"/>
                <a:ea typeface="+mj-ea"/>
                <a:cs typeface="+mj-cs"/>
              </a:rPr>
              <a:t>Supplemental data</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mj-lt"/>
                <a:ea typeface="+mj-ea"/>
                <a:cs typeface="+mj-cs"/>
              </a:rPr>
              <a:t>Supplemental data</a:t>
            </a:r>
          </a:p>
        </p:txBody>
      </p:sp>
      <p:sp>
        <p:nvSpPr>
          <p:cNvPr id="5" name="Rectangle 4"/>
          <p:cNvSpPr/>
          <p:nvPr/>
        </p:nvSpPr>
        <p:spPr>
          <a:xfrm>
            <a:off x="457200" y="1447800"/>
            <a:ext cx="8229600" cy="3416320"/>
          </a:xfrm>
          <a:prstGeom prst="rect">
            <a:avLst/>
          </a:prstGeom>
        </p:spPr>
        <p:txBody>
          <a:bodyPr wrap="square">
            <a:spAutoFit/>
          </a:bodyPr>
          <a:lstStyle/>
          <a:p>
            <a:endParaRPr lang="en-US" b="1" dirty="0" smtClean="0"/>
          </a:p>
          <a:p>
            <a:r>
              <a:rPr lang="en-US" b="1" dirty="0" smtClean="0"/>
              <a:t>The </a:t>
            </a:r>
            <a:r>
              <a:rPr lang="en-US" b="1" dirty="0" err="1" smtClean="0"/>
              <a:t>Kamada</a:t>
            </a:r>
            <a:r>
              <a:rPr lang="en-US" b="1" dirty="0" smtClean="0"/>
              <a:t>-Kawai Algorithm </a:t>
            </a:r>
            <a:r>
              <a:rPr lang="en-US" dirty="0" smtClean="0"/>
              <a:t>is a force directed layout algorithm. The idea in general is the same as for previous algorithm: the nodes are represented by steel rings and the edges are springs between them. The basic idea is to minimize the energy of the system by moving the nodes and changing the forces between them. The energy minimization in this algorithm is achieved by obtaining the derivative of the force equations. This algorithm achieves faster convergence and can be used to layout networks of all sizes. However, to obtain an aesthetically pleasing layout it sometimes becomes necessary to use the </a:t>
            </a:r>
            <a:r>
              <a:rPr lang="en-US" dirty="0" err="1" smtClean="0"/>
              <a:t>Fruchterman-Reingold</a:t>
            </a:r>
            <a:r>
              <a:rPr lang="en-US" dirty="0" smtClean="0"/>
              <a:t> algorithm after the </a:t>
            </a:r>
            <a:r>
              <a:rPr lang="en-US" dirty="0" err="1" smtClean="0"/>
              <a:t>Kamada</a:t>
            </a:r>
            <a:r>
              <a:rPr lang="en-US" dirty="0" smtClean="0"/>
              <a:t>-Kawai generates an approximate layout.</a:t>
            </a:r>
          </a:p>
          <a:p>
            <a:endParaRPr lang="en-US" dirty="0"/>
          </a:p>
          <a:p>
            <a:r>
              <a:rPr lang="en-US" dirty="0" smtClean="0"/>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600200"/>
            <a:ext cx="8458200" cy="4893647"/>
          </a:xfrm>
          <a:prstGeom prst="rect">
            <a:avLst/>
          </a:prstGeom>
        </p:spPr>
        <p:txBody>
          <a:bodyPr wrap="square">
            <a:spAutoFit/>
          </a:bodyPr>
          <a:lstStyle/>
          <a:p>
            <a:r>
              <a:rPr lang="en-US" sz="2400" dirty="0" smtClean="0"/>
              <a:t>The goal of all presented tools is to find patterns and structures that remain hidden in the raw unstructured datasets.</a:t>
            </a:r>
          </a:p>
          <a:p>
            <a:endParaRPr lang="en-US" sz="2400" dirty="0"/>
          </a:p>
          <a:p>
            <a:r>
              <a:rPr lang="en-US" sz="2400" dirty="0" smtClean="0"/>
              <a:t>The survey covers tools invented mainly over the past five years.</a:t>
            </a:r>
          </a:p>
          <a:p>
            <a:endParaRPr lang="en-US" sz="2400" dirty="0"/>
          </a:p>
          <a:p>
            <a:r>
              <a:rPr lang="en-US" sz="2400" dirty="0" smtClean="0"/>
              <a:t>Criteria for the assessment of visualization tools include:</a:t>
            </a:r>
          </a:p>
          <a:p>
            <a:r>
              <a:rPr lang="en-US" sz="2400" dirty="0" smtClean="0"/>
              <a:t> 	- power</a:t>
            </a:r>
          </a:p>
          <a:p>
            <a:r>
              <a:rPr lang="en-US" sz="2400" dirty="0"/>
              <a:t>	</a:t>
            </a:r>
            <a:r>
              <a:rPr lang="en-US" sz="2400" dirty="0" smtClean="0"/>
              <a:t>- efficiency and quality of network visualizations produced</a:t>
            </a:r>
          </a:p>
          <a:p>
            <a:r>
              <a:rPr lang="en-US" sz="2400" dirty="0"/>
              <a:t>	</a:t>
            </a:r>
            <a:r>
              <a:rPr lang="en-US" sz="2400" dirty="0" smtClean="0"/>
              <a:t>- the compatibility with other tools and data sources</a:t>
            </a:r>
          </a:p>
          <a:p>
            <a:r>
              <a:rPr lang="en-US" sz="2400" dirty="0"/>
              <a:t>	</a:t>
            </a:r>
            <a:r>
              <a:rPr lang="en-US" sz="2400" dirty="0" smtClean="0"/>
              <a:t>- the analytical functionalities offered,</a:t>
            </a:r>
          </a:p>
          <a:p>
            <a:r>
              <a:rPr lang="en-US" sz="2400" dirty="0"/>
              <a:t>	</a:t>
            </a:r>
            <a:r>
              <a:rPr lang="en-US" sz="2400" dirty="0" smtClean="0"/>
              <a:t>- limitations in terms of data quantity</a:t>
            </a:r>
          </a:p>
          <a:p>
            <a:r>
              <a:rPr lang="en-US" sz="2400" dirty="0"/>
              <a:t>	</a:t>
            </a:r>
            <a:r>
              <a:rPr lang="en-US" sz="2400" dirty="0" smtClean="0"/>
              <a:t>-  broad applicability</a:t>
            </a:r>
          </a:p>
          <a:p>
            <a:r>
              <a:rPr lang="en-US" sz="2400" dirty="0"/>
              <a:t>	</a:t>
            </a:r>
            <a:r>
              <a:rPr lang="en-US" sz="2400" dirty="0" smtClean="0"/>
              <a:t>- user-friendliness</a:t>
            </a:r>
            <a:endParaRPr lang="en-US" sz="2400" dirty="0"/>
          </a:p>
        </p:txBody>
      </p:sp>
      <p:sp>
        <p:nvSpPr>
          <p:cNvPr id="3" name="Title 1"/>
          <p:cNvSpPr txBox="1">
            <a:spLocks/>
          </p:cNvSpPr>
          <p:nvPr/>
        </p:nvSpPr>
        <p:spPr>
          <a:xfrm>
            <a:off x="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mj-lt"/>
                <a:ea typeface="+mj-ea"/>
                <a:cs typeface="+mj-cs"/>
              </a:rPr>
              <a:t>Solution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74638"/>
            <a:ext cx="8229600" cy="1143000"/>
          </a:xfrm>
          <a:prstGeom prst="rect">
            <a:avLst/>
          </a:prstGeom>
        </p:spPr>
        <p:txBody>
          <a:bodyPr vert="horz" lIns="91440" tIns="45720" rIns="91440" bIns="45720" rtlCol="0" anchor="ctr">
            <a:normAutofit/>
          </a:bodyPr>
          <a:lstStyle/>
          <a:p>
            <a:pPr lvl="0" algn="ctr">
              <a:spcBef>
                <a:spcPct val="0"/>
              </a:spcBef>
            </a:pPr>
            <a:r>
              <a:rPr kumimoji="0" lang="en-US" sz="4000" b="0" i="0" u="none" strike="noStrike" kern="1200" cap="none" spc="0" normalizeH="0" baseline="0" noProof="0" dirty="0" smtClean="0">
                <a:ln>
                  <a:noFill/>
                </a:ln>
                <a:solidFill>
                  <a:schemeClr val="tx1"/>
                </a:solidFill>
                <a:effectLst/>
                <a:uLnTx/>
                <a:uFillTx/>
                <a:latin typeface="+mj-lt"/>
                <a:ea typeface="+mj-ea"/>
                <a:cs typeface="+mj-cs"/>
              </a:rPr>
              <a:t>Medusa </a:t>
            </a:r>
            <a:r>
              <a:rPr kumimoji="0" lang="en-US" sz="2000" b="0" i="0" u="none" strike="noStrike" kern="1200" cap="none" spc="0" normalizeH="0" baseline="0" noProof="0" dirty="0" smtClean="0">
                <a:ln>
                  <a:noFill/>
                </a:ln>
                <a:solidFill>
                  <a:schemeClr val="tx1"/>
                </a:solidFill>
                <a:effectLst/>
                <a:uLnTx/>
                <a:uFillTx/>
                <a:latin typeface="+mj-lt"/>
                <a:ea typeface="+mj-ea"/>
                <a:cs typeface="+mj-cs"/>
              </a:rPr>
              <a:t>[</a:t>
            </a:r>
            <a:r>
              <a:rPr lang="en-US" sz="2000" dirty="0" smtClean="0"/>
              <a:t>Hooper SD, Bork P, 2005]</a:t>
            </a:r>
            <a:endParaRPr kumimoji="0" lang="en-US" sz="20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3" name="TextBox 2"/>
          <p:cNvSpPr txBox="1"/>
          <p:nvPr/>
        </p:nvSpPr>
        <p:spPr>
          <a:xfrm>
            <a:off x="381000" y="1143000"/>
            <a:ext cx="8382000" cy="5638800"/>
          </a:xfrm>
          <a:prstGeom prst="rect">
            <a:avLst/>
          </a:prstGeom>
          <a:noFill/>
        </p:spPr>
        <p:txBody>
          <a:bodyPr wrap="square" rtlCol="0">
            <a:spAutoFit/>
          </a:bodyPr>
          <a:lstStyle/>
          <a:p>
            <a:pPr>
              <a:lnSpc>
                <a:spcPct val="150000"/>
              </a:lnSpc>
              <a:buFont typeface="Wingdings" pitchFamily="2" charset="2"/>
              <a:buChar char="Ø"/>
            </a:pPr>
            <a:r>
              <a:rPr lang="en-US" dirty="0" smtClean="0"/>
              <a:t>Java application available also in a form of an applet</a:t>
            </a:r>
            <a:endParaRPr lang="en-US" dirty="0"/>
          </a:p>
          <a:p>
            <a:pPr>
              <a:lnSpc>
                <a:spcPct val="150000"/>
              </a:lnSpc>
              <a:buFont typeface="Wingdings" pitchFamily="2" charset="2"/>
              <a:buChar char="Ø"/>
            </a:pPr>
            <a:r>
              <a:rPr lang="en-US" dirty="0" smtClean="0"/>
              <a:t>This is an open source product</a:t>
            </a:r>
            <a:endParaRPr lang="en-US" dirty="0"/>
          </a:p>
          <a:p>
            <a:pPr>
              <a:lnSpc>
                <a:spcPct val="150000"/>
              </a:lnSpc>
              <a:buFont typeface="Wingdings" pitchFamily="2" charset="2"/>
              <a:buChar char="Ø"/>
            </a:pPr>
            <a:r>
              <a:rPr lang="en-US" dirty="0" smtClean="0"/>
              <a:t>Visualization is based on the </a:t>
            </a:r>
            <a:r>
              <a:rPr lang="en-US" dirty="0" err="1" smtClean="0"/>
              <a:t>Fruchterman-Reingold</a:t>
            </a:r>
            <a:r>
              <a:rPr lang="en-US" dirty="0" smtClean="0"/>
              <a:t> algorithm.</a:t>
            </a:r>
            <a:endParaRPr lang="en-US" dirty="0"/>
          </a:p>
          <a:p>
            <a:pPr>
              <a:lnSpc>
                <a:spcPct val="150000"/>
              </a:lnSpc>
              <a:buFont typeface="Wingdings" pitchFamily="2" charset="2"/>
              <a:buChar char="Ø"/>
            </a:pPr>
            <a:r>
              <a:rPr lang="en-US" dirty="0" smtClean="0"/>
              <a:t>2D visualization of small networks with up to a few hundred nodes and edges. </a:t>
            </a:r>
            <a:endParaRPr lang="en-US" dirty="0"/>
          </a:p>
          <a:p>
            <a:pPr>
              <a:lnSpc>
                <a:spcPct val="150000"/>
              </a:lnSpc>
              <a:buFont typeface="Wingdings" pitchFamily="2" charset="2"/>
              <a:buChar char="Ø"/>
            </a:pPr>
            <a:r>
              <a:rPr lang="en-US" dirty="0" smtClean="0"/>
              <a:t>Allows more than one connection between two </a:t>
            </a:r>
            <a:r>
              <a:rPr lang="en-US" dirty="0" err="1" smtClean="0"/>
              <a:t>bioentities</a:t>
            </a:r>
            <a:endParaRPr lang="en-US" dirty="0"/>
          </a:p>
          <a:p>
            <a:pPr>
              <a:lnSpc>
                <a:spcPct val="150000"/>
              </a:lnSpc>
              <a:buFont typeface="Wingdings" pitchFamily="2" charset="2"/>
              <a:buChar char="Ø"/>
            </a:pPr>
            <a:r>
              <a:rPr lang="en-US" dirty="0" smtClean="0"/>
              <a:t>Supports weighted graphs </a:t>
            </a:r>
            <a:endParaRPr lang="en-US" dirty="0"/>
          </a:p>
          <a:p>
            <a:pPr>
              <a:lnSpc>
                <a:spcPct val="150000"/>
              </a:lnSpc>
              <a:buFont typeface="Wingdings" pitchFamily="2" charset="2"/>
              <a:buChar char="Ø"/>
            </a:pPr>
            <a:r>
              <a:rPr lang="en-US" dirty="0" smtClean="0"/>
              <a:t>Has its own test files format that is not compatible with other viz. tools</a:t>
            </a:r>
            <a:endParaRPr lang="en-US" dirty="0"/>
          </a:p>
          <a:p>
            <a:pPr>
              <a:lnSpc>
                <a:spcPct val="150000"/>
              </a:lnSpc>
              <a:buFont typeface="Wingdings" pitchFamily="2" charset="2"/>
              <a:buChar char="Ø"/>
            </a:pPr>
            <a:r>
              <a:rPr lang="en-US" dirty="0" smtClean="0"/>
              <a:t>Input file allows the user to annotate each node</a:t>
            </a:r>
            <a:endParaRPr lang="en-US" dirty="0"/>
          </a:p>
          <a:p>
            <a:pPr>
              <a:lnSpc>
                <a:spcPct val="150000"/>
              </a:lnSpc>
              <a:buFont typeface="Wingdings" pitchFamily="2" charset="2"/>
              <a:buChar char="Ø"/>
            </a:pPr>
            <a:r>
              <a:rPr lang="en-US" dirty="0" smtClean="0"/>
              <a:t>Highly interactive</a:t>
            </a:r>
          </a:p>
          <a:p>
            <a:pPr>
              <a:lnSpc>
                <a:spcPct val="150000"/>
              </a:lnSpc>
              <a:buFont typeface="Wingdings" pitchFamily="2" charset="2"/>
              <a:buChar char="Ø"/>
            </a:pPr>
            <a:r>
              <a:rPr lang="en-US" dirty="0" smtClean="0"/>
              <a:t>Allows selection and analysis of subsets of nodes</a:t>
            </a:r>
          </a:p>
          <a:p>
            <a:pPr>
              <a:lnSpc>
                <a:spcPct val="150000"/>
              </a:lnSpc>
              <a:buFont typeface="Wingdings" pitchFamily="2" charset="2"/>
              <a:buChar char="Ø"/>
            </a:pPr>
            <a:r>
              <a:rPr lang="en-US" dirty="0" smtClean="0"/>
              <a:t>Supports regular expressions text search for nodes</a:t>
            </a:r>
          </a:p>
          <a:p>
            <a:endParaRPr lang="en-US" dirty="0" smtClean="0"/>
          </a:p>
          <a:p>
            <a:r>
              <a:rPr lang="en-US" b="1" u="sng" dirty="0" smtClean="0"/>
              <a:t>Strength: </a:t>
            </a:r>
            <a:r>
              <a:rPr lang="en-US" dirty="0" smtClean="0"/>
              <a:t>Medusa is optimized for protein-protein interaction data as taken from STRING or protein-chemical and chemical-chemical interactions as taken from STITCH.</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mj-lt"/>
                <a:ea typeface="+mj-ea"/>
                <a:cs typeface="+mj-cs"/>
              </a:rPr>
              <a:t>Medusa</a:t>
            </a:r>
          </a:p>
        </p:txBody>
      </p:sp>
      <p:sp>
        <p:nvSpPr>
          <p:cNvPr id="3" name="Rectangle 2"/>
          <p:cNvSpPr/>
          <p:nvPr/>
        </p:nvSpPr>
        <p:spPr>
          <a:xfrm>
            <a:off x="762000" y="1295400"/>
            <a:ext cx="3862404" cy="369332"/>
          </a:xfrm>
          <a:prstGeom prst="rect">
            <a:avLst/>
          </a:prstGeom>
        </p:spPr>
        <p:txBody>
          <a:bodyPr wrap="none">
            <a:spAutoFit/>
          </a:bodyPr>
          <a:lstStyle/>
          <a:p>
            <a:r>
              <a:rPr lang="en-US" dirty="0" smtClean="0"/>
              <a:t>Website: http://coot.embl.de/medusa/</a:t>
            </a:r>
            <a:endParaRPr lang="en-US" dirty="0"/>
          </a:p>
        </p:txBody>
      </p:sp>
      <p:pic>
        <p:nvPicPr>
          <p:cNvPr id="4" name="Picture 3" descr="screen1.jpg"/>
          <p:cNvPicPr>
            <a:picLocks noChangeAspect="1"/>
          </p:cNvPicPr>
          <p:nvPr/>
        </p:nvPicPr>
        <p:blipFill>
          <a:blip r:embed="rId2"/>
          <a:stretch>
            <a:fillRect/>
          </a:stretch>
        </p:blipFill>
        <p:spPr>
          <a:xfrm>
            <a:off x="304800" y="2133600"/>
            <a:ext cx="4000500" cy="4000500"/>
          </a:xfrm>
          <a:prstGeom prst="rect">
            <a:avLst/>
          </a:prstGeom>
        </p:spPr>
      </p:pic>
      <p:pic>
        <p:nvPicPr>
          <p:cNvPr id="5" name="Picture 4" descr="screen7.jpg"/>
          <p:cNvPicPr>
            <a:picLocks noChangeAspect="1"/>
          </p:cNvPicPr>
          <p:nvPr/>
        </p:nvPicPr>
        <p:blipFill>
          <a:blip r:embed="rId3"/>
          <a:stretch>
            <a:fillRect/>
          </a:stretch>
        </p:blipFill>
        <p:spPr>
          <a:xfrm>
            <a:off x="4419600" y="1828800"/>
            <a:ext cx="4419600" cy="4419600"/>
          </a:xfrm>
          <a:prstGeom prst="rect">
            <a:avLst/>
          </a:prstGeom>
        </p:spPr>
      </p:pic>
      <p:sp>
        <p:nvSpPr>
          <p:cNvPr id="6" name="TextBox 5"/>
          <p:cNvSpPr txBox="1"/>
          <p:nvPr/>
        </p:nvSpPr>
        <p:spPr>
          <a:xfrm>
            <a:off x="457200" y="6324600"/>
            <a:ext cx="8153400" cy="369332"/>
          </a:xfrm>
          <a:prstGeom prst="rect">
            <a:avLst/>
          </a:prstGeom>
          <a:noFill/>
        </p:spPr>
        <p:txBody>
          <a:bodyPr wrap="square" rtlCol="0">
            <a:spAutoFit/>
          </a:bodyPr>
          <a:lstStyle/>
          <a:p>
            <a:r>
              <a:rPr lang="en-US" b="1" dirty="0" smtClean="0"/>
              <a:t>Fig 1</a:t>
            </a:r>
            <a:r>
              <a:rPr lang="en-US" dirty="0" smtClean="0"/>
              <a:t>				</a:t>
            </a:r>
            <a:r>
              <a:rPr lang="en-US" dirty="0"/>
              <a:t> </a:t>
            </a:r>
            <a:r>
              <a:rPr lang="en-US" dirty="0" smtClean="0"/>
              <a:t>     </a:t>
            </a:r>
            <a:r>
              <a:rPr lang="en-US" b="1" dirty="0" smtClean="0"/>
              <a:t>Fig 2</a:t>
            </a:r>
            <a:r>
              <a:rPr lang="en-US" dirty="0" smtClean="0"/>
              <a:t>				</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74638"/>
            <a:ext cx="8229600" cy="1143000"/>
          </a:xfrm>
          <a:prstGeom prst="rect">
            <a:avLst/>
          </a:prstGeom>
        </p:spPr>
        <p:txBody>
          <a:bodyPr vert="horz" lIns="91440" tIns="45720" rIns="91440" bIns="45720" rtlCol="0" anchor="ctr">
            <a:normAutofit/>
          </a:bodyPr>
          <a:lstStyle/>
          <a:p>
            <a:pPr algn="ctr"/>
            <a:r>
              <a:rPr lang="en-US" sz="4000" b="1" dirty="0" err="1" smtClean="0"/>
              <a:t>Cytoscape</a:t>
            </a:r>
            <a:r>
              <a:rPr lang="en-US" sz="4000" b="1" dirty="0" smtClean="0"/>
              <a:t> </a:t>
            </a:r>
            <a:r>
              <a:rPr lang="en-US" sz="2000" dirty="0"/>
              <a:t>[Shannon et al., 2003]</a:t>
            </a:r>
            <a:endParaRPr lang="en-US" sz="2000" b="1" dirty="0"/>
          </a:p>
        </p:txBody>
      </p:sp>
      <p:sp>
        <p:nvSpPr>
          <p:cNvPr id="3" name="Rectangle 2"/>
          <p:cNvSpPr/>
          <p:nvPr/>
        </p:nvSpPr>
        <p:spPr>
          <a:xfrm>
            <a:off x="533400" y="1371600"/>
            <a:ext cx="8382000" cy="5632311"/>
          </a:xfrm>
          <a:prstGeom prst="rect">
            <a:avLst/>
          </a:prstGeom>
        </p:spPr>
        <p:txBody>
          <a:bodyPr wrap="square">
            <a:spAutoFit/>
          </a:bodyPr>
          <a:lstStyle/>
          <a:p>
            <a:pPr>
              <a:buFont typeface="Wingdings" pitchFamily="2" charset="2"/>
              <a:buChar char="Ø"/>
            </a:pPr>
            <a:r>
              <a:rPr lang="en-US" dirty="0" smtClean="0"/>
              <a:t>Standalone Java application. It is an open source project under LGPL license</a:t>
            </a:r>
          </a:p>
          <a:p>
            <a:pPr>
              <a:buFont typeface="Wingdings" pitchFamily="2" charset="2"/>
              <a:buChar char="Ø"/>
            </a:pPr>
            <a:r>
              <a:rPr lang="en-US" dirty="0" smtClean="0"/>
              <a:t>provides 2D representations</a:t>
            </a:r>
          </a:p>
          <a:p>
            <a:pPr>
              <a:buFont typeface="Wingdings" pitchFamily="2" charset="2"/>
              <a:buChar char="Ø"/>
            </a:pPr>
            <a:r>
              <a:rPr lang="en-US" dirty="0" smtClean="0"/>
              <a:t>Is suitable for large-scale network analysis with hundredth thousands of nodes and 	edges</a:t>
            </a:r>
          </a:p>
          <a:p>
            <a:pPr>
              <a:buFont typeface="Wingdings" pitchFamily="2" charset="2"/>
              <a:buChar char="Ø"/>
            </a:pPr>
            <a:r>
              <a:rPr lang="en-US" dirty="0" smtClean="0"/>
              <a:t>Can support directed, undirected and weighted graphs</a:t>
            </a:r>
          </a:p>
          <a:p>
            <a:pPr>
              <a:buFont typeface="Wingdings" pitchFamily="2" charset="2"/>
              <a:buChar char="Ø"/>
            </a:pPr>
            <a:r>
              <a:rPr lang="en-US" dirty="0" smtClean="0"/>
              <a:t>Comes with powerful visual styles that allow the user to change the properties of 	nodes or edges</a:t>
            </a:r>
          </a:p>
          <a:p>
            <a:pPr>
              <a:buFont typeface="Wingdings" pitchFamily="2" charset="2"/>
              <a:buChar char="Ø"/>
            </a:pPr>
            <a:r>
              <a:rPr lang="en-US" dirty="0" smtClean="0"/>
              <a:t>Provides a variety of layout algorithms including cyclic and spring-embedded layouts.</a:t>
            </a:r>
            <a:endParaRPr lang="en-US" dirty="0"/>
          </a:p>
          <a:p>
            <a:pPr>
              <a:buFont typeface="Wingdings" pitchFamily="2" charset="2"/>
              <a:buChar char="Ø"/>
            </a:pPr>
            <a:r>
              <a:rPr lang="en-US" dirty="0" smtClean="0"/>
              <a:t>Expression data can be mapped as node color, label, border thickness, or border color</a:t>
            </a:r>
          </a:p>
          <a:p>
            <a:pPr>
              <a:buFont typeface="Wingdings" pitchFamily="2" charset="2"/>
              <a:buChar char="Ø"/>
            </a:pPr>
            <a:r>
              <a:rPr lang="en-US" dirty="0" smtClean="0"/>
              <a:t>Comes with various data parsers or filters that make it compatible with other tools</a:t>
            </a:r>
          </a:p>
          <a:p>
            <a:pPr>
              <a:buFont typeface="Wingdings" pitchFamily="2" charset="2"/>
              <a:buChar char="Ø"/>
            </a:pPr>
            <a:r>
              <a:rPr lang="en-US" dirty="0" smtClean="0"/>
              <a:t>Supported formats are: SIF, GML, XGMML, </a:t>
            </a:r>
            <a:r>
              <a:rPr lang="en-US" dirty="0" err="1" smtClean="0"/>
              <a:t>BioPAX</a:t>
            </a:r>
            <a:r>
              <a:rPr lang="en-US" dirty="0" smtClean="0"/>
              <a:t>, PSI-MI, SBML, OBO, as well as, 	mRNA expression profiles, gene functional annotations from the Gene 	Ontology (GO) and KEGG</a:t>
            </a:r>
          </a:p>
          <a:p>
            <a:pPr>
              <a:buFont typeface="Wingdings" pitchFamily="2" charset="2"/>
              <a:buChar char="Ø"/>
            </a:pPr>
            <a:r>
              <a:rPr lang="en-US" dirty="0" smtClean="0"/>
              <a:t>Highly interactive and the user can zoom in or out and browse the network</a:t>
            </a:r>
          </a:p>
          <a:p>
            <a:pPr>
              <a:buFont typeface="Wingdings" pitchFamily="2" charset="2"/>
              <a:buChar char="Ø"/>
            </a:pPr>
            <a:r>
              <a:rPr lang="en-US" dirty="0" smtClean="0"/>
              <a:t>Efficient in comparisons of networks between each other</a:t>
            </a:r>
          </a:p>
          <a:p>
            <a:pPr>
              <a:buFont typeface="Wingdings" pitchFamily="2" charset="2"/>
              <a:buChar char="Ø"/>
            </a:pPr>
            <a:r>
              <a:rPr lang="en-US" dirty="0" smtClean="0"/>
              <a:t>Comes with efficient network filtering capabilities</a:t>
            </a:r>
          </a:p>
          <a:p>
            <a:pPr>
              <a:buFont typeface="Wingdings" pitchFamily="2" charset="2"/>
              <a:buChar char="Ø"/>
            </a:pPr>
            <a:r>
              <a:rPr lang="en-US" dirty="0" smtClean="0"/>
              <a:t>incorporates statistical analysis of the network and it makes it easy to cluster or detect highly interconnected regions</a:t>
            </a:r>
          </a:p>
          <a:p>
            <a:pPr>
              <a:buFont typeface="Wingdings" pitchFamily="2" charset="2"/>
              <a:buChar char="Ø"/>
            </a:pPr>
            <a:endParaRPr lang="en-US" dirty="0" smtClean="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74638"/>
            <a:ext cx="8229600" cy="1143000"/>
          </a:xfrm>
          <a:prstGeom prst="rect">
            <a:avLst/>
          </a:prstGeom>
        </p:spPr>
        <p:txBody>
          <a:bodyPr vert="horz" lIns="91440" tIns="45720" rIns="91440" bIns="45720" rtlCol="0" anchor="ctr">
            <a:normAutofit/>
          </a:bodyPr>
          <a:lstStyle/>
          <a:p>
            <a:pPr algn="ctr"/>
            <a:r>
              <a:rPr lang="en-US" sz="4000" b="1" dirty="0" err="1" smtClean="0"/>
              <a:t>Cytoscape</a:t>
            </a:r>
            <a:endParaRPr lang="en-US" sz="4000" b="1" dirty="0"/>
          </a:p>
        </p:txBody>
      </p:sp>
      <p:pic>
        <p:nvPicPr>
          <p:cNvPr id="4" name="Picture 3" descr="screenshot_top.png"/>
          <p:cNvPicPr>
            <a:picLocks noChangeAspect="1"/>
          </p:cNvPicPr>
          <p:nvPr/>
        </p:nvPicPr>
        <p:blipFill>
          <a:blip r:embed="rId2"/>
          <a:stretch>
            <a:fillRect/>
          </a:stretch>
        </p:blipFill>
        <p:spPr>
          <a:xfrm>
            <a:off x="457200" y="1752600"/>
            <a:ext cx="8118650" cy="4962525"/>
          </a:xfrm>
          <a:prstGeom prst="rect">
            <a:avLst/>
          </a:prstGeom>
        </p:spPr>
      </p:pic>
      <p:sp>
        <p:nvSpPr>
          <p:cNvPr id="5" name="Rectangle 4"/>
          <p:cNvSpPr/>
          <p:nvPr/>
        </p:nvSpPr>
        <p:spPr>
          <a:xfrm>
            <a:off x="609600" y="1295400"/>
            <a:ext cx="3636380" cy="369332"/>
          </a:xfrm>
          <a:prstGeom prst="rect">
            <a:avLst/>
          </a:prstGeom>
        </p:spPr>
        <p:txBody>
          <a:bodyPr wrap="none">
            <a:spAutoFit/>
          </a:bodyPr>
          <a:lstStyle/>
          <a:p>
            <a:r>
              <a:rPr lang="en-US" dirty="0" smtClean="0"/>
              <a:t>Website: http://www.cytoscape.org/</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1183</TotalTime>
  <Words>2231</Words>
  <Application>Microsoft Office PowerPoint</Application>
  <PresentationFormat>On-screen Show (4:3)</PresentationFormat>
  <Paragraphs>272</Paragraphs>
  <Slides>41</Slides>
  <Notes>14</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A survey of visualization tools for biological network analysis </vt:lpstr>
      <vt:lpstr>Motivation</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survey of visualization tools for biological network analysis </dc:title>
  <dc:creator>Maya Zuhl</dc:creator>
  <cp:lastModifiedBy>Maya Zuhl</cp:lastModifiedBy>
  <cp:revision>7</cp:revision>
  <dcterms:created xsi:type="dcterms:W3CDTF">2009-06-04T21:21:40Z</dcterms:created>
  <dcterms:modified xsi:type="dcterms:W3CDTF">2009-06-05T17:05:21Z</dcterms:modified>
</cp:coreProperties>
</file>