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20"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0080625" cy="7559675"/>
  <p:notesSz cx="7772400" cy="10058400"/>
  <p:defaultTextStyle>
    <a:defPPr>
      <a:defRPr lang="en-GB"/>
    </a:defPPr>
    <a:lvl1pPr algn="l" rtl="0" eaLnBrk="0" fontAlgn="base" hangingPunct="0">
      <a:spcBef>
        <a:spcPct val="0"/>
      </a:spcBef>
      <a:spcAft>
        <a:spcPct val="0"/>
      </a:spcAft>
      <a:defRPr sz="2400" kern="1200">
        <a:solidFill>
          <a:schemeClr val="tx1"/>
        </a:solidFill>
        <a:latin typeface="Times New Roman" pitchFamily="16" charset="0"/>
        <a:ea typeface="+mn-ea"/>
        <a:cs typeface="+mn-cs"/>
      </a:defRPr>
    </a:lvl1pPr>
    <a:lvl2pPr marL="457152" algn="l" rtl="0" eaLnBrk="0" fontAlgn="base" hangingPunct="0">
      <a:spcBef>
        <a:spcPct val="0"/>
      </a:spcBef>
      <a:spcAft>
        <a:spcPct val="0"/>
      </a:spcAft>
      <a:defRPr sz="2400" kern="1200">
        <a:solidFill>
          <a:schemeClr val="tx1"/>
        </a:solidFill>
        <a:latin typeface="Times New Roman" pitchFamily="16" charset="0"/>
        <a:ea typeface="+mn-ea"/>
        <a:cs typeface="+mn-cs"/>
      </a:defRPr>
    </a:lvl2pPr>
    <a:lvl3pPr marL="914305" algn="l" rtl="0" eaLnBrk="0" fontAlgn="base" hangingPunct="0">
      <a:spcBef>
        <a:spcPct val="0"/>
      </a:spcBef>
      <a:spcAft>
        <a:spcPct val="0"/>
      </a:spcAft>
      <a:defRPr sz="2400" kern="1200">
        <a:solidFill>
          <a:schemeClr val="tx1"/>
        </a:solidFill>
        <a:latin typeface="Times New Roman" pitchFamily="16" charset="0"/>
        <a:ea typeface="+mn-ea"/>
        <a:cs typeface="+mn-cs"/>
      </a:defRPr>
    </a:lvl3pPr>
    <a:lvl4pPr marL="1371457" algn="l" rtl="0" eaLnBrk="0" fontAlgn="base" hangingPunct="0">
      <a:spcBef>
        <a:spcPct val="0"/>
      </a:spcBef>
      <a:spcAft>
        <a:spcPct val="0"/>
      </a:spcAft>
      <a:defRPr sz="2400" kern="1200">
        <a:solidFill>
          <a:schemeClr val="tx1"/>
        </a:solidFill>
        <a:latin typeface="Times New Roman" pitchFamily="16" charset="0"/>
        <a:ea typeface="+mn-ea"/>
        <a:cs typeface="+mn-cs"/>
      </a:defRPr>
    </a:lvl4pPr>
    <a:lvl5pPr marL="1828610" algn="l" rtl="0" eaLnBrk="0" fontAlgn="base" hangingPunct="0">
      <a:spcBef>
        <a:spcPct val="0"/>
      </a:spcBef>
      <a:spcAft>
        <a:spcPct val="0"/>
      </a:spcAft>
      <a:defRPr sz="2400" kern="1200">
        <a:solidFill>
          <a:schemeClr val="tx1"/>
        </a:solidFill>
        <a:latin typeface="Times New Roman" pitchFamily="16" charset="0"/>
        <a:ea typeface="+mn-ea"/>
        <a:cs typeface="+mn-cs"/>
      </a:defRPr>
    </a:lvl5pPr>
    <a:lvl6pPr marL="2285763" algn="l" defTabSz="914305" rtl="0" eaLnBrk="1" latinLnBrk="0" hangingPunct="1">
      <a:defRPr sz="2400" kern="1200">
        <a:solidFill>
          <a:schemeClr val="tx1"/>
        </a:solidFill>
        <a:latin typeface="Times New Roman" pitchFamily="16" charset="0"/>
        <a:ea typeface="+mn-ea"/>
        <a:cs typeface="+mn-cs"/>
      </a:defRPr>
    </a:lvl6pPr>
    <a:lvl7pPr marL="2742916" algn="l" defTabSz="914305" rtl="0" eaLnBrk="1" latinLnBrk="0" hangingPunct="1">
      <a:defRPr sz="2400" kern="1200">
        <a:solidFill>
          <a:schemeClr val="tx1"/>
        </a:solidFill>
        <a:latin typeface="Times New Roman" pitchFamily="16" charset="0"/>
        <a:ea typeface="+mn-ea"/>
        <a:cs typeface="+mn-cs"/>
      </a:defRPr>
    </a:lvl7pPr>
    <a:lvl8pPr marL="3200068" algn="l" defTabSz="914305" rtl="0" eaLnBrk="1" latinLnBrk="0" hangingPunct="1">
      <a:defRPr sz="2400" kern="1200">
        <a:solidFill>
          <a:schemeClr val="tx1"/>
        </a:solidFill>
        <a:latin typeface="Times New Roman" pitchFamily="16" charset="0"/>
        <a:ea typeface="+mn-ea"/>
        <a:cs typeface="+mn-cs"/>
      </a:defRPr>
    </a:lvl8pPr>
    <a:lvl9pPr marL="3657221" algn="l" defTabSz="914305" rtl="0" eaLnBrk="1" latinLnBrk="0" hangingPunct="1">
      <a:defRPr sz="2400" kern="1200">
        <a:solidFill>
          <a:schemeClr val="tx1"/>
        </a:solidFill>
        <a:latin typeface="Times New Roman" pitchFamily="16"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1" autoAdjust="0"/>
    <p:restoredTop sz="94707" autoAdjust="0"/>
  </p:normalViewPr>
  <p:slideViewPr>
    <p:cSldViewPr>
      <p:cViewPr varScale="1">
        <p:scale>
          <a:sx n="79" d="100"/>
          <a:sy n="79" d="100"/>
        </p:scale>
        <p:origin x="-1068" y="-102"/>
      </p:cViewPr>
      <p:guideLst>
        <p:guide orient="horz" pos="2161"/>
        <p:guide pos="288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Rectangle 1"/>
          <p:cNvSpPr>
            <a:spLocks noChangeArrowheads="1" noTextEdit="1"/>
          </p:cNvSpPr>
          <p:nvPr>
            <p:ph type="sldImg"/>
          </p:nvPr>
        </p:nvSpPr>
        <p:spPr bwMode="auto">
          <a:xfrm>
            <a:off x="1587500" y="1006475"/>
            <a:ext cx="4597400" cy="3448050"/>
          </a:xfrm>
          <a:prstGeom prst="rect">
            <a:avLst/>
          </a:prstGeom>
          <a:solidFill>
            <a:srgbClr val="FFFFFF"/>
          </a:solidFill>
          <a:ln w="9525">
            <a:solidFill>
              <a:srgbClr val="000000"/>
            </a:solidFill>
            <a:miter lim="800000"/>
            <a:headEnd/>
            <a:tailEnd/>
          </a:ln>
          <a:effectLst/>
        </p:spPr>
      </p:sp>
      <p:sp>
        <p:nvSpPr>
          <p:cNvPr id="2050" name="Rectangle 2"/>
          <p:cNvSpPr txBox="1">
            <a:spLocks noChangeArrowheads="1"/>
          </p:cNvSpPr>
          <p:nvPr>
            <p:ph type="body" idx="1"/>
          </p:nvPr>
        </p:nvSpPr>
        <p:spPr bwMode="auto">
          <a:xfrm>
            <a:off x="1185863" y="4787900"/>
            <a:ext cx="5408612" cy="382587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endParaRPr lang="en-US" smtClean="0"/>
          </a:p>
        </p:txBody>
      </p:sp>
    </p:spTree>
  </p:cSld>
  <p:clrMap bg1="lt1" tx1="dk1" bg2="lt2" tx2="dk2" accent1="accent1" accent2="accent2" accent3="accent3" accent4="accent4" accent5="accent5" accent6="accent6" hlink="hlink" folHlink="folHlink"/>
  <p:notesStyle>
    <a:lvl1pPr algn="l" defTabSz="457152"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873" indent="-285721" algn="l" defTabSz="457152"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2881" indent="-228576" algn="l" defTabSz="457152"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034" indent="-228576" algn="l" defTabSz="457152"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187" indent="-228576" algn="l" defTabSz="457152"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5763" algn="l" defTabSz="914305" rtl="0" eaLnBrk="1" latinLnBrk="0" hangingPunct="1">
      <a:defRPr sz="1200" kern="1200">
        <a:solidFill>
          <a:schemeClr val="tx1"/>
        </a:solidFill>
        <a:latin typeface="+mn-lt"/>
        <a:ea typeface="+mn-ea"/>
        <a:cs typeface="+mn-cs"/>
      </a:defRPr>
    </a:lvl6pPr>
    <a:lvl7pPr marL="2742916" algn="l" defTabSz="914305" rtl="0" eaLnBrk="1" latinLnBrk="0" hangingPunct="1">
      <a:defRPr sz="1200" kern="1200">
        <a:solidFill>
          <a:schemeClr val="tx1"/>
        </a:solidFill>
        <a:latin typeface="+mn-lt"/>
        <a:ea typeface="+mn-ea"/>
        <a:cs typeface="+mn-cs"/>
      </a:defRPr>
    </a:lvl7pPr>
    <a:lvl8pPr marL="3200068" algn="l" defTabSz="914305" rtl="0" eaLnBrk="1" latinLnBrk="0" hangingPunct="1">
      <a:defRPr sz="1200" kern="1200">
        <a:solidFill>
          <a:schemeClr val="tx1"/>
        </a:solidFill>
        <a:latin typeface="+mn-lt"/>
        <a:ea typeface="+mn-ea"/>
        <a:cs typeface="+mn-cs"/>
      </a:defRPr>
    </a:lvl8pPr>
    <a:lvl9pPr marL="3657221" algn="l" defTabSz="914305"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3" name="Rectangle 1"/>
          <p:cNvSpPr>
            <a:spLocks noChangeArrowheads="1" noTextEdit="1"/>
          </p:cNvSpPr>
          <p:nvPr>
            <p:ph type="sldImg"/>
          </p:nvPr>
        </p:nvSpPr>
        <p:spPr bwMode="auto">
          <a:xfrm>
            <a:off x="1587500" y="1006475"/>
            <a:ext cx="4597400" cy="3448050"/>
          </a:xfrm>
          <a:prstGeom prst="rect">
            <a:avLst/>
          </a:prstGeom>
          <a:solidFill>
            <a:srgbClr val="FFFFFF"/>
          </a:solidFill>
          <a:ln>
            <a:solidFill>
              <a:srgbClr val="000000"/>
            </a:solidFill>
            <a:miter lim="800000"/>
            <a:headEnd/>
            <a:tailEnd/>
          </a:ln>
        </p:spPr>
      </p:sp>
      <p:sp>
        <p:nvSpPr>
          <p:cNvPr id="8194" name="Rectangle 2"/>
          <p:cNvSpPr txBox="1">
            <a:spLocks noChangeArrowheads="1"/>
          </p:cNvSpPr>
          <p:nvPr>
            <p:ph type="body" idx="1"/>
          </p:nvPr>
        </p:nvSpPr>
        <p:spPr bwMode="auto">
          <a:xfrm>
            <a:off x="1185863" y="4787900"/>
            <a:ext cx="5408612" cy="3827463"/>
          </a:xfrm>
          <a:prstGeom prst="rect">
            <a:avLst/>
          </a:prstGeom>
          <a:noFill/>
          <a:ln>
            <a:miter lim="800000"/>
            <a:headEnd/>
            <a:tailEnd/>
          </a:ln>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7" name="Rectangle 1"/>
          <p:cNvSpPr>
            <a:spLocks noChangeArrowheads="1" noTextEdit="1"/>
          </p:cNvSpPr>
          <p:nvPr>
            <p:ph type="sldImg"/>
          </p:nvPr>
        </p:nvSpPr>
        <p:spPr bwMode="auto">
          <a:xfrm>
            <a:off x="1587500" y="1006475"/>
            <a:ext cx="4597400" cy="3448050"/>
          </a:xfrm>
          <a:prstGeom prst="rect">
            <a:avLst/>
          </a:prstGeom>
          <a:solidFill>
            <a:srgbClr val="FFFFFF"/>
          </a:solidFill>
          <a:ln>
            <a:solidFill>
              <a:srgbClr val="000000"/>
            </a:solidFill>
            <a:miter lim="800000"/>
            <a:headEnd/>
            <a:tailEnd/>
          </a:ln>
        </p:spPr>
      </p:sp>
      <p:sp>
        <p:nvSpPr>
          <p:cNvPr id="9218" name="Rectangle 2"/>
          <p:cNvSpPr txBox="1">
            <a:spLocks noChangeArrowheads="1"/>
          </p:cNvSpPr>
          <p:nvPr>
            <p:ph type="body" idx="1"/>
          </p:nvPr>
        </p:nvSpPr>
        <p:spPr bwMode="auto">
          <a:xfrm>
            <a:off x="1185863" y="4787900"/>
            <a:ext cx="5408612" cy="3827463"/>
          </a:xfrm>
          <a:prstGeom prst="rect">
            <a:avLst/>
          </a:prstGeom>
          <a:noFill/>
          <a:ln>
            <a:miter lim="800000"/>
            <a:headEnd/>
            <a:tailEnd/>
          </a:ln>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1" name="Rectangle 1"/>
          <p:cNvSpPr>
            <a:spLocks noChangeArrowheads="1" noTextEdit="1"/>
          </p:cNvSpPr>
          <p:nvPr>
            <p:ph type="sldImg"/>
          </p:nvPr>
        </p:nvSpPr>
        <p:spPr bwMode="auto">
          <a:xfrm>
            <a:off x="1587500" y="1006475"/>
            <a:ext cx="4597400" cy="3448050"/>
          </a:xfrm>
          <a:prstGeom prst="rect">
            <a:avLst/>
          </a:prstGeom>
          <a:solidFill>
            <a:srgbClr val="FFFFFF"/>
          </a:solidFill>
          <a:ln>
            <a:solidFill>
              <a:srgbClr val="000000"/>
            </a:solidFill>
            <a:miter lim="800000"/>
            <a:headEnd/>
            <a:tailEnd/>
          </a:ln>
        </p:spPr>
      </p:sp>
      <p:sp>
        <p:nvSpPr>
          <p:cNvPr id="10242" name="Rectangle 2"/>
          <p:cNvSpPr txBox="1">
            <a:spLocks noChangeArrowheads="1"/>
          </p:cNvSpPr>
          <p:nvPr>
            <p:ph type="body" idx="1"/>
          </p:nvPr>
        </p:nvSpPr>
        <p:spPr bwMode="auto">
          <a:xfrm>
            <a:off x="1185863" y="4787900"/>
            <a:ext cx="5408612" cy="3827463"/>
          </a:xfrm>
          <a:prstGeom prst="rect">
            <a:avLst/>
          </a:prstGeom>
          <a:noFill/>
          <a:ln>
            <a:miter lim="800000"/>
            <a:headEnd/>
            <a:tailEnd/>
          </a:ln>
        </p:spPr>
        <p:txBody>
          <a:bodyPr wrap="none" anchor="ct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5" name="Rectangle 1"/>
          <p:cNvSpPr>
            <a:spLocks noChangeArrowheads="1" noTextEdit="1"/>
          </p:cNvSpPr>
          <p:nvPr>
            <p:ph type="sldImg"/>
          </p:nvPr>
        </p:nvSpPr>
        <p:spPr bwMode="auto">
          <a:xfrm>
            <a:off x="1587500" y="1006475"/>
            <a:ext cx="4597400" cy="3448050"/>
          </a:xfrm>
          <a:prstGeom prst="rect">
            <a:avLst/>
          </a:prstGeom>
          <a:solidFill>
            <a:srgbClr val="FFFFFF"/>
          </a:solidFill>
          <a:ln>
            <a:solidFill>
              <a:srgbClr val="000000"/>
            </a:solidFill>
            <a:miter lim="800000"/>
            <a:headEnd/>
            <a:tailEnd/>
          </a:ln>
        </p:spPr>
      </p:sp>
      <p:sp>
        <p:nvSpPr>
          <p:cNvPr id="11266" name="Rectangle 2"/>
          <p:cNvSpPr txBox="1">
            <a:spLocks noChangeArrowheads="1"/>
          </p:cNvSpPr>
          <p:nvPr>
            <p:ph type="body" idx="1"/>
          </p:nvPr>
        </p:nvSpPr>
        <p:spPr bwMode="auto">
          <a:xfrm>
            <a:off x="1185863" y="4787900"/>
            <a:ext cx="5408612" cy="3827463"/>
          </a:xfrm>
          <a:prstGeom prst="rect">
            <a:avLst/>
          </a:prstGeom>
          <a:noFill/>
          <a:ln>
            <a:miter lim="800000"/>
            <a:headEnd/>
            <a:tailEnd/>
          </a:ln>
        </p:spPr>
        <p:txBody>
          <a:bodyPr wrap="none" anchor="ct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289" name="Rectangle 1"/>
          <p:cNvSpPr>
            <a:spLocks noChangeArrowheads="1" noTextEdit="1"/>
          </p:cNvSpPr>
          <p:nvPr>
            <p:ph type="sldImg"/>
          </p:nvPr>
        </p:nvSpPr>
        <p:spPr bwMode="auto">
          <a:xfrm>
            <a:off x="1587500" y="1006475"/>
            <a:ext cx="4597400" cy="3448050"/>
          </a:xfrm>
          <a:prstGeom prst="rect">
            <a:avLst/>
          </a:prstGeom>
          <a:solidFill>
            <a:srgbClr val="FFFFFF"/>
          </a:solidFill>
          <a:ln>
            <a:solidFill>
              <a:srgbClr val="000000"/>
            </a:solidFill>
            <a:miter lim="800000"/>
            <a:headEnd/>
            <a:tailEnd/>
          </a:ln>
        </p:spPr>
      </p:sp>
      <p:sp>
        <p:nvSpPr>
          <p:cNvPr id="12290" name="Rectangle 2"/>
          <p:cNvSpPr txBox="1">
            <a:spLocks noChangeArrowheads="1"/>
          </p:cNvSpPr>
          <p:nvPr>
            <p:ph type="body" idx="1"/>
          </p:nvPr>
        </p:nvSpPr>
        <p:spPr bwMode="auto">
          <a:xfrm>
            <a:off x="1185863" y="4787900"/>
            <a:ext cx="5408612" cy="3827463"/>
          </a:xfrm>
          <a:prstGeom prst="rect">
            <a:avLst/>
          </a:prstGeom>
          <a:noFill/>
          <a:ln>
            <a:miter lim="800000"/>
            <a:headEnd/>
            <a:tailEnd/>
          </a:ln>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36021" y="362865"/>
            <a:ext cx="9405998" cy="6830845"/>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extLst/>
          </a:lstStyle>
          <a:p>
            <a:pPr algn="ctr" eaLnBrk="1" latinLnBrk="0" hangingPunct="1"/>
            <a:endParaRPr kumimoji="0" lang="en-US"/>
          </a:p>
        </p:txBody>
      </p:sp>
      <p:sp>
        <p:nvSpPr>
          <p:cNvPr id="10" name="Rounded Rectangle 9"/>
          <p:cNvSpPr/>
          <p:nvPr/>
        </p:nvSpPr>
        <p:spPr>
          <a:xfrm>
            <a:off x="461474" y="478583"/>
            <a:ext cx="9157680" cy="3427053"/>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extLst/>
          </a:lstStyle>
          <a:p>
            <a:pPr algn="ctr" eaLnBrk="1" latinLnBrk="0" hangingPunct="1"/>
            <a:endParaRPr kumimoji="0" lang="en-US"/>
          </a:p>
        </p:txBody>
      </p:sp>
      <p:sp>
        <p:nvSpPr>
          <p:cNvPr id="5" name="Title 4"/>
          <p:cNvSpPr>
            <a:spLocks noGrp="1"/>
          </p:cNvSpPr>
          <p:nvPr>
            <p:ph type="ctrTitle"/>
          </p:nvPr>
        </p:nvSpPr>
        <p:spPr>
          <a:xfrm>
            <a:off x="796370" y="2006440"/>
            <a:ext cx="8568531" cy="2015913"/>
          </a:xfrm>
        </p:spPr>
        <p:txBody>
          <a:bodyPr lIns="50397" rIns="50397" bIns="50397"/>
          <a:lstStyle>
            <a:lvl1pPr algn="r">
              <a:defRPr sz="50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96370" y="4062065"/>
            <a:ext cx="8568531" cy="1007957"/>
          </a:xfrm>
        </p:spPr>
        <p:txBody>
          <a:bodyPr lIns="201589" tIns="0"/>
          <a:lstStyle>
            <a:lvl1pPr marL="40318" indent="0" algn="r">
              <a:spcBef>
                <a:spcPts val="0"/>
              </a:spcBef>
              <a:buNone/>
              <a:defRPr sz="2200">
                <a:solidFill>
                  <a:schemeClr val="bg2">
                    <a:shade val="25000"/>
                  </a:schemeClr>
                </a:solidFill>
              </a:defRPr>
            </a:lvl1pPr>
            <a:lvl2pPr marL="503972" indent="0" algn="ctr">
              <a:buNone/>
            </a:lvl2pPr>
            <a:lvl3pPr marL="1007943" indent="0" algn="ctr">
              <a:buNone/>
            </a:lvl3pPr>
            <a:lvl4pPr marL="1511915" indent="0" algn="ctr">
              <a:buNone/>
            </a:lvl4pPr>
            <a:lvl5pPr marL="2015886" indent="0" algn="ctr">
              <a:buNone/>
            </a:lvl5pPr>
            <a:lvl6pPr marL="2519858" indent="0" algn="ctr">
              <a:buNone/>
            </a:lvl6pPr>
            <a:lvl7pPr marL="3023829" indent="0" algn="ctr">
              <a:buNone/>
            </a:lvl7pPr>
            <a:lvl8pPr marL="3527801" indent="0" algn="ctr">
              <a:buNone/>
            </a:lvl8pPr>
            <a:lvl9pPr marL="4031772"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564CF2E0-CCC4-4E1E-9902-C3C36AB3FDA4}" type="datetimeFigureOut">
              <a:rPr lang="en-US" smtClean="0"/>
              <a:pPr/>
              <a:t>1/8/2009</a:t>
            </a:fld>
            <a:endParaRPr lang="en-US"/>
          </a:p>
        </p:txBody>
      </p:sp>
      <p:sp>
        <p:nvSpPr>
          <p:cNvPr id="8" name="Footer Placeholder 7"/>
          <p:cNvSpPr>
            <a:spLocks noGrp="1"/>
          </p:cNvSpPr>
          <p:nvPr>
            <p:ph type="ftr" sz="quarter" idx="11"/>
          </p:nvPr>
        </p:nvSpPr>
        <p:spPr/>
        <p:txBody>
          <a:bodyPr/>
          <a:lstStyle>
            <a:extLst/>
          </a:lstStyle>
          <a:p>
            <a:endParaRPr kumimoji="0" lang="en-US"/>
          </a:p>
        </p:txBody>
      </p:sp>
      <p:sp>
        <p:nvSpPr>
          <p:cNvPr id="11" name="Slide Number Placeholder 10"/>
          <p:cNvSpPr>
            <a:spLocks noGrp="1"/>
          </p:cNvSpPr>
          <p:nvPr>
            <p:ph type="sldNum" sz="quarter" idx="12"/>
          </p:nvPr>
        </p:nvSpPr>
        <p:spPr/>
        <p:txBody>
          <a:bodyPr/>
          <a:lstStyle>
            <a:extLst/>
          </a:lstStyle>
          <a:p>
            <a:fld id="{6F42FDE4-A7DD-41A7-A0A6-9B649FB43336}" type="slidenum">
              <a:rPr kumimoji="0" lang="en-US" smtClean="0"/>
              <a:pPr/>
              <a:t>‹#›</a:t>
            </a:fld>
            <a:endParaRPr kumimoji="0" lang="en-US" sz="1500" dirty="0">
              <a:solidFill>
                <a:srgbClr val="FFFFFF"/>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54435" y="5493364"/>
            <a:ext cx="9022159" cy="115915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54435" y="584615"/>
            <a:ext cx="9022159" cy="461644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64CF2E0-CCC4-4E1E-9902-C3C36AB3FDA4}" type="datetimeFigureOut">
              <a:rPr lang="en-US" smtClean="0"/>
              <a:pPr/>
              <a:t>1/8/2009</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6F42FDE4-A7DD-41A7-A0A6-9B649FB43336}"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8453" y="587980"/>
            <a:ext cx="2184135" cy="5795750"/>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88037" y="587977"/>
            <a:ext cx="6552406" cy="57957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64CF2E0-CCC4-4E1E-9902-C3C36AB3FDA4}" type="datetimeFigureOut">
              <a:rPr lang="en-US" smtClean="0"/>
              <a:pPr/>
              <a:t>1/8/2009</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6F42FDE4-A7DD-41A7-A0A6-9B649FB43336}"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54435" y="5493364"/>
            <a:ext cx="9022159" cy="115915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54435" y="584615"/>
            <a:ext cx="9022159" cy="461644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64CF2E0-CCC4-4E1E-9902-C3C36AB3FDA4}" type="datetimeFigureOut">
              <a:rPr lang="en-US" smtClean="0"/>
              <a:pPr/>
              <a:t>1/8/2009</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6F42FDE4-A7DD-41A7-A0A6-9B649FB43336}" type="slidenum">
              <a:rPr kumimoji="0" lang="en-US" smtClean="0"/>
              <a:pPr/>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36021" y="362865"/>
            <a:ext cx="9405998" cy="6830845"/>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extLst/>
          </a:lstStyle>
          <a:p>
            <a:pPr algn="ctr" eaLnBrk="1" latinLnBrk="0" hangingPunct="1"/>
            <a:endParaRPr kumimoji="0" lang="en-US"/>
          </a:p>
        </p:txBody>
      </p:sp>
      <p:sp>
        <p:nvSpPr>
          <p:cNvPr id="11" name="Rounded Rectangle 10"/>
          <p:cNvSpPr/>
          <p:nvPr/>
        </p:nvSpPr>
        <p:spPr>
          <a:xfrm>
            <a:off x="461474" y="478584"/>
            <a:ext cx="9157680" cy="4785511"/>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extLst/>
          </a:lstStyle>
          <a:p>
            <a:pPr algn="ctr" eaLnBrk="1" latinLnBrk="0" hangingPunct="1"/>
            <a:endParaRPr kumimoji="0" lang="en-US"/>
          </a:p>
        </p:txBody>
      </p:sp>
      <p:sp>
        <p:nvSpPr>
          <p:cNvPr id="2" name="Title 1"/>
          <p:cNvSpPr>
            <a:spLocks noGrp="1"/>
          </p:cNvSpPr>
          <p:nvPr>
            <p:ph type="title"/>
          </p:nvPr>
        </p:nvSpPr>
        <p:spPr>
          <a:xfrm>
            <a:off x="516317" y="5432886"/>
            <a:ext cx="9022159" cy="745888"/>
          </a:xfrm>
        </p:spPr>
        <p:txBody>
          <a:bodyPr lIns="100794" bIns="0" anchor="b"/>
          <a:lstStyle>
            <a:lvl1pPr algn="l">
              <a:buNone/>
              <a:defRPr sz="40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516317" y="6199952"/>
            <a:ext cx="9022159" cy="463660"/>
          </a:xfrm>
        </p:spPr>
        <p:txBody>
          <a:bodyPr lIns="131033" tIns="0" anchor="t"/>
          <a:lstStyle>
            <a:lvl1pPr marL="0" marR="40318" indent="0" algn="l">
              <a:spcBef>
                <a:spcPts val="0"/>
              </a:spcBef>
              <a:spcAft>
                <a:spcPts val="0"/>
              </a:spcAft>
              <a:buNone/>
              <a:defRPr sz="2000" b="0">
                <a:solidFill>
                  <a:schemeClr val="accent1">
                    <a:shade val="50000"/>
                    <a:satMod val="110000"/>
                  </a:schemeClr>
                </a:solidFill>
                <a:effectLst/>
              </a:defRPr>
            </a:lvl1pPr>
            <a:lvl2pPr>
              <a:buNone/>
              <a:defRPr sz="2000">
                <a:solidFill>
                  <a:schemeClr val="tx1">
                    <a:tint val="75000"/>
                  </a:schemeClr>
                </a:solidFill>
              </a:defRPr>
            </a:lvl2pPr>
            <a:lvl3pPr>
              <a:buNone/>
              <a:defRPr sz="1800">
                <a:solidFill>
                  <a:schemeClr val="tx1">
                    <a:tint val="75000"/>
                  </a:schemeClr>
                </a:solidFill>
              </a:defRPr>
            </a:lvl3pPr>
            <a:lvl4pPr>
              <a:buNone/>
              <a:defRPr sz="1500">
                <a:solidFill>
                  <a:schemeClr val="tx1">
                    <a:tint val="75000"/>
                  </a:schemeClr>
                </a:solidFill>
              </a:defRPr>
            </a:lvl4pPr>
            <a:lvl5pPr>
              <a:buNone/>
              <a:defRPr sz="15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64CF2E0-CCC4-4E1E-9902-C3C36AB3FDA4}" type="datetimeFigureOut">
              <a:rPr lang="en-US" smtClean="0"/>
              <a:pPr/>
              <a:t>1/8/2009</a:t>
            </a:fld>
            <a:endParaRPr lang="en-US"/>
          </a:p>
        </p:txBody>
      </p:sp>
      <p:sp>
        <p:nvSpPr>
          <p:cNvPr id="5" name="Footer Placeholder 4"/>
          <p:cNvSpPr>
            <a:spLocks noGrp="1"/>
          </p:cNvSpPr>
          <p:nvPr>
            <p:ph type="ftr" sz="quarter" idx="11"/>
          </p:nvPr>
        </p:nvSpPr>
        <p:spPr/>
        <p:txBody>
          <a:bodyPr/>
          <a:lstStyle>
            <a:extLst/>
          </a:lstStyle>
          <a:p>
            <a:endParaRPr kumimoji="0" lang="en-US" dirty="0"/>
          </a:p>
        </p:txBody>
      </p:sp>
      <p:sp>
        <p:nvSpPr>
          <p:cNvPr id="6" name="Slide Number Placeholder 5"/>
          <p:cNvSpPr>
            <a:spLocks noGrp="1"/>
          </p:cNvSpPr>
          <p:nvPr>
            <p:ph type="sldNum" sz="quarter" idx="12"/>
          </p:nvPr>
        </p:nvSpPr>
        <p:spPr/>
        <p:txBody>
          <a:bodyPr/>
          <a:lstStyle>
            <a:extLst/>
          </a:lstStyle>
          <a:p>
            <a:fld id="{6F42FDE4-A7DD-41A7-A0A6-9B649FB43336}" type="slidenum">
              <a:rPr kumimoji="0" lang="en-US" smtClean="0"/>
              <a:pPr/>
              <a:t>‹#›</a:t>
            </a:fld>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67037" y="584615"/>
            <a:ext cx="4334669" cy="4838192"/>
          </a:xfrm>
        </p:spPr>
        <p:txBody>
          <a:bodyPr/>
          <a:lstStyle>
            <a:lvl1pPr>
              <a:defRPr sz="2900"/>
            </a:lvl1pPr>
            <a:lvl2pPr>
              <a:defRPr sz="2400"/>
            </a:lvl2pPr>
            <a:lvl3pPr>
              <a:defRPr sz="22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42454" y="584615"/>
            <a:ext cx="4334669" cy="4838192"/>
          </a:xfrm>
        </p:spPr>
        <p:txBody>
          <a:bodyPr/>
          <a:lstStyle>
            <a:lvl1pPr>
              <a:defRPr sz="2900"/>
            </a:lvl1pPr>
            <a:lvl2pPr>
              <a:defRPr sz="2400"/>
            </a:lvl2pPr>
            <a:lvl3pPr>
              <a:defRPr sz="22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64CF2E0-CCC4-4E1E-9902-C3C36AB3FDA4}" type="datetimeFigureOut">
              <a:rPr lang="en-US" smtClean="0"/>
              <a:pPr/>
              <a:t>1/8/2009</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6F42FDE4-A7DD-41A7-A0A6-9B649FB43336}" type="slidenum">
              <a:rPr kumimoji="0" lang="en-US" smtClean="0"/>
              <a:pPr/>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54435" y="5493364"/>
            <a:ext cx="9022159" cy="115915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69422" y="638723"/>
            <a:ext cx="4334669" cy="873212"/>
          </a:xfrm>
        </p:spPr>
        <p:txBody>
          <a:bodyPr lIns="161271" anchor="ctr"/>
          <a:lstStyle>
            <a:lvl1pPr marL="0" indent="0" algn="l">
              <a:buNone/>
              <a:defRPr sz="2600" b="1">
                <a:solidFill>
                  <a:schemeClr val="tx1"/>
                </a:solidFill>
              </a:defRPr>
            </a:lvl1pPr>
            <a:lvl2pPr>
              <a:buNone/>
              <a:defRPr sz="2200" b="1"/>
            </a:lvl2pPr>
            <a:lvl3pPr>
              <a:buNone/>
              <a:defRPr sz="2000" b="1"/>
            </a:lvl3pPr>
            <a:lvl4pPr>
              <a:buNone/>
              <a:defRPr sz="1800" b="1"/>
            </a:lvl4pPr>
            <a:lvl5pPr>
              <a:buNone/>
              <a:defRPr sz="18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5128693" y="638723"/>
            <a:ext cx="4334669" cy="873212"/>
          </a:xfrm>
        </p:spPr>
        <p:txBody>
          <a:bodyPr lIns="151191" anchor="ctr"/>
          <a:lstStyle>
            <a:lvl1pPr marL="0" indent="0" algn="l">
              <a:buNone/>
              <a:defRPr sz="2600" b="1">
                <a:solidFill>
                  <a:schemeClr val="tx1"/>
                </a:solidFill>
              </a:defRPr>
            </a:lvl1pPr>
            <a:lvl2pPr>
              <a:buNone/>
              <a:defRPr sz="2200" b="1"/>
            </a:lvl2pPr>
            <a:lvl3pPr>
              <a:buNone/>
              <a:defRPr sz="2000" b="1"/>
            </a:lvl3pPr>
            <a:lvl4pPr>
              <a:buNone/>
              <a:defRPr sz="1800" b="1"/>
            </a:lvl4pPr>
            <a:lvl5pPr>
              <a:buNone/>
              <a:defRPr sz="18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69422" y="1595931"/>
            <a:ext cx="4334669" cy="3847035"/>
          </a:xfrm>
        </p:spPr>
        <p:txBody>
          <a:bodyPr anchor="t"/>
          <a:lstStyle>
            <a:lvl1pPr algn="l">
              <a:defRPr sz="2600"/>
            </a:lvl1pPr>
            <a:lvl2pPr algn="l">
              <a:defRPr sz="2200"/>
            </a:lvl2pPr>
            <a:lvl3pPr algn="l">
              <a:defRPr sz="2000"/>
            </a:lvl3pPr>
            <a:lvl4pPr algn="l">
              <a:defRPr sz="1800"/>
            </a:lvl4pPr>
            <a:lvl5pPr algn="l">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5128693" y="1595931"/>
            <a:ext cx="4334669" cy="3847035"/>
          </a:xfrm>
        </p:spPr>
        <p:txBody>
          <a:bodyPr anchor="t"/>
          <a:lstStyle>
            <a:lvl1pPr algn="l">
              <a:defRPr sz="2600"/>
            </a:lvl1pPr>
            <a:lvl2pPr algn="l">
              <a:defRPr sz="2200"/>
            </a:lvl2pPr>
            <a:lvl3pPr algn="l">
              <a:defRPr sz="2000"/>
            </a:lvl3pPr>
            <a:lvl4pPr algn="l">
              <a:defRPr sz="1800"/>
            </a:lvl4pPr>
            <a:lvl5pPr algn="l">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64CF2E0-CCC4-4E1E-9902-C3C36AB3FDA4}" type="datetimeFigureOut">
              <a:rPr lang="en-US" smtClean="0"/>
              <a:pPr/>
              <a:t>1/8/2009</a:t>
            </a:fld>
            <a:endParaRPr lang="en-US"/>
          </a:p>
        </p:txBody>
      </p:sp>
      <p:sp>
        <p:nvSpPr>
          <p:cNvPr id="8" name="Footer Placeholder 7"/>
          <p:cNvSpPr>
            <a:spLocks noGrp="1"/>
          </p:cNvSpPr>
          <p:nvPr>
            <p:ph type="ftr" sz="quarter" idx="11"/>
          </p:nvPr>
        </p:nvSpPr>
        <p:spPr/>
        <p:txBody>
          <a:bodyPr/>
          <a:lstStyle>
            <a:extLst/>
          </a:lstStyle>
          <a:p>
            <a:endParaRPr kumimoji="0" lang="en-US"/>
          </a:p>
        </p:txBody>
      </p:sp>
      <p:sp>
        <p:nvSpPr>
          <p:cNvPr id="9" name="Slide Number Placeholder 8"/>
          <p:cNvSpPr>
            <a:spLocks noGrp="1"/>
          </p:cNvSpPr>
          <p:nvPr>
            <p:ph type="sldNum" sz="quarter" idx="12"/>
          </p:nvPr>
        </p:nvSpPr>
        <p:spPr/>
        <p:txBody>
          <a:bodyPr/>
          <a:lstStyle>
            <a:extLst/>
          </a:lstStyle>
          <a:p>
            <a:fld id="{6F42FDE4-A7DD-41A7-A0A6-9B649FB43336}" type="slidenum">
              <a:rPr kumimoji="0" lang="en-US" smtClean="0"/>
              <a:pPr/>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564CF2E0-CCC4-4E1E-9902-C3C36AB3FDA4}" type="datetimeFigureOut">
              <a:rPr lang="en-US" smtClean="0"/>
              <a:pPr/>
              <a:t>1/8/2009</a:t>
            </a:fld>
            <a:endParaRPr lang="en-US"/>
          </a:p>
        </p:txBody>
      </p:sp>
      <p:sp>
        <p:nvSpPr>
          <p:cNvPr id="4" name="Footer Placeholder 3"/>
          <p:cNvSpPr>
            <a:spLocks noGrp="1"/>
          </p:cNvSpPr>
          <p:nvPr>
            <p:ph type="ftr" sz="quarter" idx="11"/>
          </p:nvPr>
        </p:nvSpPr>
        <p:spPr/>
        <p:txBody>
          <a:bodyPr/>
          <a:lstStyle>
            <a:extLst/>
          </a:lstStyle>
          <a:p>
            <a:endParaRPr kumimoji="0" lang="en-US"/>
          </a:p>
        </p:txBody>
      </p:sp>
      <p:sp>
        <p:nvSpPr>
          <p:cNvPr id="5" name="Slide Number Placeholder 4"/>
          <p:cNvSpPr>
            <a:spLocks noGrp="1"/>
          </p:cNvSpPr>
          <p:nvPr>
            <p:ph type="sldNum" sz="quarter" idx="12"/>
          </p:nvPr>
        </p:nvSpPr>
        <p:spPr/>
        <p:txBody>
          <a:bodyPr/>
          <a:lstStyle>
            <a:extLst/>
          </a:lstStyle>
          <a:p>
            <a:fld id="{6F42FDE4-A7DD-41A7-A0A6-9B649FB43336}" type="slidenum">
              <a:rPr kumimoji="0" lang="en-US" smtClean="0"/>
              <a:pPr/>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36021" y="362865"/>
            <a:ext cx="9405998" cy="6830845"/>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564CF2E0-CCC4-4E1E-9902-C3C36AB3FDA4}" type="datetimeFigureOut">
              <a:rPr lang="en-US" smtClean="0"/>
              <a:pPr/>
              <a:t>1/8/2009</a:t>
            </a:fld>
            <a:endParaRPr lang="en-US"/>
          </a:p>
        </p:txBody>
      </p:sp>
      <p:sp>
        <p:nvSpPr>
          <p:cNvPr id="3" name="Footer Placeholder 2"/>
          <p:cNvSpPr>
            <a:spLocks noGrp="1"/>
          </p:cNvSpPr>
          <p:nvPr>
            <p:ph type="ftr" sz="quarter" idx="11"/>
          </p:nvPr>
        </p:nvSpPr>
        <p:spPr/>
        <p:txBody>
          <a:bodyPr/>
          <a:lstStyle>
            <a:extLst/>
          </a:lstStyle>
          <a:p>
            <a:endParaRPr kumimoji="0" lang="en-US"/>
          </a:p>
        </p:txBody>
      </p:sp>
      <p:sp>
        <p:nvSpPr>
          <p:cNvPr id="4" name="Slide Number Placeholder 3"/>
          <p:cNvSpPr>
            <a:spLocks noGrp="1"/>
          </p:cNvSpPr>
          <p:nvPr>
            <p:ph type="sldNum" sz="quarter" idx="12"/>
          </p:nvPr>
        </p:nvSpPr>
        <p:spPr/>
        <p:txBody>
          <a:bodyPr/>
          <a:lstStyle>
            <a:extLst/>
          </a:lstStyle>
          <a:p>
            <a:fld id="{6F42FDE4-A7DD-41A7-A0A6-9B649FB43336}"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106125" y="587975"/>
            <a:ext cx="3276203" cy="1007957"/>
          </a:xfrm>
        </p:spPr>
        <p:txBody>
          <a:bodyPr anchor="b"/>
          <a:lstStyle>
            <a:lvl1pPr algn="l">
              <a:buNone/>
              <a:defRPr sz="24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106194" y="1595933"/>
            <a:ext cx="3276203" cy="4636460"/>
          </a:xfrm>
        </p:spPr>
        <p:txBody>
          <a:bodyPr lIns="100794"/>
          <a:lstStyle>
            <a:lvl1pPr marL="20159" marR="20159" indent="0">
              <a:spcBef>
                <a:spcPts val="0"/>
              </a:spcBef>
              <a:buNone/>
              <a:defRPr sz="1500">
                <a:solidFill>
                  <a:schemeClr val="tx1"/>
                </a:solidFill>
              </a:defRPr>
            </a:lvl1pPr>
            <a:lvl2pPr>
              <a:buNone/>
              <a:defRPr sz="1300">
                <a:solidFill>
                  <a:schemeClr val="tx1"/>
                </a:solidFill>
              </a:defRPr>
            </a:lvl2pPr>
            <a:lvl3pPr>
              <a:buNone/>
              <a:defRPr sz="1100">
                <a:solidFill>
                  <a:schemeClr val="tx1"/>
                </a:solidFill>
              </a:defRPr>
            </a:lvl3pPr>
            <a:lvl4pPr>
              <a:buNone/>
              <a:defRPr sz="1000">
                <a:solidFill>
                  <a:schemeClr val="tx1"/>
                </a:solidFill>
              </a:defRPr>
            </a:lvl4pPr>
            <a:lvl5pPr>
              <a:buNone/>
              <a:defRPr sz="10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839360" y="1025312"/>
            <a:ext cx="5100019" cy="5207778"/>
          </a:xfrm>
        </p:spPr>
        <p:txBody>
          <a:bodyPr/>
          <a:lstStyle>
            <a:lvl1pPr>
              <a:defRPr sz="3100">
                <a:solidFill>
                  <a:schemeClr val="tx1"/>
                </a:solidFill>
              </a:defRPr>
            </a:lvl1pPr>
            <a:lvl2pPr>
              <a:defRPr sz="2900">
                <a:solidFill>
                  <a:schemeClr val="tx1"/>
                </a:solidFill>
              </a:defRPr>
            </a:lvl2pPr>
            <a:lvl3pPr>
              <a:defRPr sz="2600">
                <a:solidFill>
                  <a:schemeClr val="tx1"/>
                </a:solidFill>
              </a:defRPr>
            </a:lvl3pPr>
            <a:lvl4pPr>
              <a:defRPr sz="2200">
                <a:solidFill>
                  <a:schemeClr val="tx1"/>
                </a:solidFill>
              </a:defRPr>
            </a:lvl4pPr>
            <a:lvl5pPr>
              <a:defRPr sz="22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64CF2E0-CCC4-4E1E-9902-C3C36AB3FDA4}" type="datetimeFigureOut">
              <a:rPr lang="en-US" smtClean="0"/>
              <a:pPr/>
              <a:t>1/8/2009</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6F42FDE4-A7DD-41A7-A0A6-9B649FB43336}" type="slidenum">
              <a:rPr kumimoji="0" lang="en-US" smtClean="0"/>
              <a:pPr/>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36021" y="362865"/>
            <a:ext cx="9405998" cy="6830845"/>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extLst/>
          </a:lstStyle>
          <a:p>
            <a:pPr algn="ctr" eaLnBrk="1" latinLnBrk="0" hangingPunct="1"/>
            <a:endParaRPr kumimoji="0" lang="en-US"/>
          </a:p>
        </p:txBody>
      </p:sp>
      <p:sp>
        <p:nvSpPr>
          <p:cNvPr id="11" name="Round Single Corner Rectangle 10"/>
          <p:cNvSpPr/>
          <p:nvPr/>
        </p:nvSpPr>
        <p:spPr>
          <a:xfrm>
            <a:off x="7056438" y="478583"/>
            <a:ext cx="2562716" cy="4787794"/>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extLst/>
          </a:lstStyle>
          <a:p>
            <a:pPr algn="ctr" eaLnBrk="1" latinLnBrk="0" hangingPunct="1"/>
            <a:endParaRPr kumimoji="0" lang="en-US"/>
          </a:p>
        </p:txBody>
      </p:sp>
      <p:sp>
        <p:nvSpPr>
          <p:cNvPr id="2" name="Title 1"/>
          <p:cNvSpPr>
            <a:spLocks noGrp="1"/>
          </p:cNvSpPr>
          <p:nvPr>
            <p:ph type="title"/>
          </p:nvPr>
        </p:nvSpPr>
        <p:spPr>
          <a:xfrm>
            <a:off x="504031" y="5524864"/>
            <a:ext cx="9072563" cy="1159150"/>
          </a:xfrm>
        </p:spPr>
        <p:txBody>
          <a:bodyPr anchor="t"/>
          <a:lstStyle>
            <a:lvl1pPr algn="l">
              <a:buNone/>
              <a:defRPr sz="40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7124691" y="587975"/>
            <a:ext cx="2469753" cy="4642377"/>
          </a:xfrm>
        </p:spPr>
        <p:txBody>
          <a:bodyPr lIns="100794"/>
          <a:lstStyle>
            <a:lvl1pPr marL="50397" indent="0" algn="l">
              <a:spcBef>
                <a:spcPts val="0"/>
              </a:spcBef>
              <a:buNone/>
              <a:defRPr sz="1500">
                <a:solidFill>
                  <a:srgbClr val="FFFFFF"/>
                </a:solidFill>
              </a:defRPr>
            </a:lvl1pPr>
            <a:lvl2pPr>
              <a:defRPr sz="1300">
                <a:solidFill>
                  <a:srgbClr val="FFFFFF"/>
                </a:solidFill>
              </a:defRPr>
            </a:lvl2pPr>
            <a:lvl3pPr>
              <a:defRPr sz="1100">
                <a:solidFill>
                  <a:srgbClr val="FFFFFF"/>
                </a:solidFill>
              </a:defRPr>
            </a:lvl3pPr>
            <a:lvl4pPr>
              <a:defRPr sz="1000">
                <a:solidFill>
                  <a:srgbClr val="FFFFFF"/>
                </a:solidFill>
              </a:defRPr>
            </a:lvl4pPr>
            <a:lvl5pPr>
              <a:defRPr sz="10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64CF2E0-CCC4-4E1E-9902-C3C36AB3FDA4}" type="datetimeFigureOut">
              <a:rPr lang="en-US" smtClean="0"/>
              <a:pPr/>
              <a:t>1/8/2009</a:t>
            </a:fld>
            <a:endParaRPr lang="en-US"/>
          </a:p>
        </p:txBody>
      </p:sp>
      <p:sp>
        <p:nvSpPr>
          <p:cNvPr id="6" name="Footer Placeholder 5"/>
          <p:cNvSpPr>
            <a:spLocks noGrp="1"/>
          </p:cNvSpPr>
          <p:nvPr>
            <p:ph type="ftr" sz="quarter" idx="11"/>
          </p:nvPr>
        </p:nvSpPr>
        <p:spPr/>
        <p:txBody>
          <a:bodyPr/>
          <a:lstStyle>
            <a:extLst/>
          </a:lstStyle>
          <a:p>
            <a:endParaRPr kumimoji="0" lang="en-US" dirty="0"/>
          </a:p>
        </p:txBody>
      </p:sp>
      <p:sp>
        <p:nvSpPr>
          <p:cNvPr id="7" name="Slide Number Placeholder 6"/>
          <p:cNvSpPr>
            <a:spLocks noGrp="1"/>
          </p:cNvSpPr>
          <p:nvPr>
            <p:ph type="sldNum" sz="quarter" idx="12"/>
          </p:nvPr>
        </p:nvSpPr>
        <p:spPr/>
        <p:txBody>
          <a:bodyPr/>
          <a:lstStyle>
            <a:extLst/>
          </a:lstStyle>
          <a:p>
            <a:fld id="{6F42FDE4-A7DD-41A7-A0A6-9B649FB43336}" type="slidenum">
              <a:rPr kumimoji="0" lang="en-US" smtClean="0"/>
              <a:pPr/>
              <a:t>‹#›</a:t>
            </a:fld>
            <a:endParaRPr kumimoji="0" lang="en-US" dirty="0"/>
          </a:p>
        </p:txBody>
      </p:sp>
      <p:sp>
        <p:nvSpPr>
          <p:cNvPr id="3" name="Picture Placeholder 2"/>
          <p:cNvSpPr>
            <a:spLocks noGrp="1"/>
          </p:cNvSpPr>
          <p:nvPr>
            <p:ph type="pic" idx="1"/>
          </p:nvPr>
        </p:nvSpPr>
        <p:spPr>
          <a:xfrm>
            <a:off x="464652" y="480354"/>
            <a:ext cx="6532245" cy="4787794"/>
          </a:xfrm>
          <a:prstGeom prst="snipRoundRect">
            <a:avLst>
              <a:gd name="adj1" fmla="val 1040"/>
              <a:gd name="adj2" fmla="val 0"/>
            </a:avLst>
          </a:prstGeom>
          <a:solidFill>
            <a:schemeClr val="bg2">
              <a:shade val="10000"/>
            </a:schemeClr>
          </a:solidFill>
        </p:spPr>
        <p:txBody>
          <a:bodyPr/>
          <a:lstStyle>
            <a:lvl1pPr marL="0" indent="0">
              <a:buNone/>
              <a:defRPr sz="35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36021" y="362865"/>
            <a:ext cx="9405998" cy="6830845"/>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extLst/>
          </a:lstStyle>
          <a:p>
            <a:pPr algn="ctr" eaLnBrk="1" latinLnBrk="0" hangingPunct="1"/>
            <a:endParaRPr kumimoji="0" lang="en-US"/>
          </a:p>
        </p:txBody>
      </p:sp>
      <p:sp>
        <p:nvSpPr>
          <p:cNvPr id="9" name="Rounded Rectangle 8"/>
          <p:cNvSpPr/>
          <p:nvPr/>
        </p:nvSpPr>
        <p:spPr>
          <a:xfrm>
            <a:off x="461474" y="478583"/>
            <a:ext cx="9157680" cy="604774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extLst/>
          </a:lstStyle>
          <a:p>
            <a:pPr algn="ctr" eaLnBrk="1" latinLnBrk="0" hangingPunct="1"/>
            <a:endParaRPr kumimoji="0" lang="en-US"/>
          </a:p>
        </p:txBody>
      </p:sp>
      <p:sp>
        <p:nvSpPr>
          <p:cNvPr id="13" name="Title Placeholder 12"/>
          <p:cNvSpPr>
            <a:spLocks noGrp="1"/>
          </p:cNvSpPr>
          <p:nvPr>
            <p:ph type="title"/>
          </p:nvPr>
        </p:nvSpPr>
        <p:spPr>
          <a:xfrm>
            <a:off x="554435" y="5495690"/>
            <a:ext cx="9022159" cy="1159150"/>
          </a:xfrm>
          <a:prstGeom prst="rect">
            <a:avLst/>
          </a:prstGeom>
        </p:spPr>
        <p:txBody>
          <a:bodyPr vert="horz" lIns="100794" tIns="50397" rIns="100794" bIns="50397"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54435" y="584615"/>
            <a:ext cx="9022159" cy="4616442"/>
          </a:xfrm>
          <a:prstGeom prst="rect">
            <a:avLst/>
          </a:prstGeom>
        </p:spPr>
        <p:txBody>
          <a:bodyPr vert="horz" lIns="201589" tIns="100794" rIns="100794" bIns="50397">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4163140" y="6737211"/>
            <a:ext cx="2520156" cy="402483"/>
          </a:xfrm>
          <a:prstGeom prst="rect">
            <a:avLst/>
          </a:prstGeom>
        </p:spPr>
        <p:txBody>
          <a:bodyPr vert="horz" lIns="100794" tIns="50397" rIns="100794" bIns="50397" anchor="b"/>
          <a:lstStyle>
            <a:lvl1pPr algn="r" eaLnBrk="1" latinLnBrk="0" hangingPunct="1">
              <a:defRPr kumimoji="0" sz="1100">
                <a:solidFill>
                  <a:schemeClr val="bg2">
                    <a:shade val="50000"/>
                  </a:schemeClr>
                </a:solidFill>
              </a:defRPr>
            </a:lvl1pPr>
            <a:extLst/>
          </a:lstStyle>
          <a:p>
            <a:pPr algn="r" eaLnBrk="1" latinLnBrk="0" hangingPunct="1"/>
            <a:fld id="{564CF2E0-CCC4-4E1E-9902-C3C36AB3FDA4}" type="datetimeFigureOut">
              <a:rPr lang="en-US" smtClean="0"/>
              <a:pPr algn="r" eaLnBrk="1" latinLnBrk="0" hangingPunct="1"/>
              <a:t>1/8/2009</a:t>
            </a:fld>
            <a:endParaRPr lang="en-US" sz="1500" dirty="0">
              <a:solidFill>
                <a:schemeClr val="tx2"/>
              </a:solidFill>
            </a:endParaRPr>
          </a:p>
        </p:txBody>
      </p:sp>
      <p:sp>
        <p:nvSpPr>
          <p:cNvPr id="18" name="Footer Placeholder 17"/>
          <p:cNvSpPr>
            <a:spLocks noGrp="1"/>
          </p:cNvSpPr>
          <p:nvPr>
            <p:ph type="ftr" sz="quarter" idx="3"/>
          </p:nvPr>
        </p:nvSpPr>
        <p:spPr>
          <a:xfrm>
            <a:off x="6683296" y="6737211"/>
            <a:ext cx="2520156" cy="402483"/>
          </a:xfrm>
          <a:prstGeom prst="rect">
            <a:avLst/>
          </a:prstGeom>
        </p:spPr>
        <p:txBody>
          <a:bodyPr vert="horz" lIns="100794" tIns="50397" rIns="100794" bIns="50397" anchor="b"/>
          <a:lstStyle>
            <a:lvl1pPr algn="l" eaLnBrk="1" latinLnBrk="0" hangingPunct="1">
              <a:defRPr kumimoji="0" sz="1100">
                <a:solidFill>
                  <a:schemeClr val="bg2">
                    <a:shade val="50000"/>
                  </a:schemeClr>
                </a:solidFill>
              </a:defRPr>
            </a:lvl1pPr>
            <a:extLst/>
          </a:lstStyle>
          <a:p>
            <a:endParaRPr kumimoji="0" lang="en-US" sz="1500" dirty="0">
              <a:solidFill>
                <a:schemeClr val="tx2"/>
              </a:solidFill>
            </a:endParaRPr>
          </a:p>
        </p:txBody>
      </p:sp>
      <p:sp>
        <p:nvSpPr>
          <p:cNvPr id="5" name="Slide Number Placeholder 4"/>
          <p:cNvSpPr>
            <a:spLocks noGrp="1"/>
          </p:cNvSpPr>
          <p:nvPr>
            <p:ph type="sldNum" sz="quarter" idx="4"/>
          </p:nvPr>
        </p:nvSpPr>
        <p:spPr>
          <a:xfrm>
            <a:off x="9203452" y="6737211"/>
            <a:ext cx="504031" cy="402483"/>
          </a:xfrm>
          <a:prstGeom prst="rect">
            <a:avLst/>
          </a:prstGeom>
        </p:spPr>
        <p:txBody>
          <a:bodyPr vert="horz" lIns="100794" tIns="50397" rIns="100794" bIns="50397" anchor="b"/>
          <a:lstStyle>
            <a:lvl1pPr algn="r" eaLnBrk="1" latinLnBrk="0" hangingPunct="1">
              <a:defRPr kumimoji="0" sz="1100">
                <a:solidFill>
                  <a:schemeClr val="bg2">
                    <a:shade val="50000"/>
                  </a:schemeClr>
                </a:solidFill>
              </a:defRPr>
            </a:lvl1pPr>
            <a:extLst/>
          </a:lstStyle>
          <a:p>
            <a:pPr algn="ctr" eaLnBrk="1" latinLnBrk="0" hangingPunct="1"/>
            <a:fld id="{6F42FDE4-A7DD-41A7-A0A6-9B649FB43336}" type="slidenum">
              <a:rPr kumimoji="0" lang="en-US" smtClean="0"/>
              <a:pPr algn="ctr" eaLnBrk="1" latinLnBrk="0" hangingPunct="1"/>
              <a:t>‹#›</a:t>
            </a:fld>
            <a:endParaRPr kumimoji="0" lang="en-US" sz="1500" dirty="0">
              <a:solidFill>
                <a:srgbClr val="FFFFFF"/>
              </a:solidFill>
              <a:latin typeface="+mj-lt"/>
              <a:ea typeface="+mj-ea"/>
              <a:cs typeface="+mj-cs"/>
            </a:endParaRPr>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0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92304" indent="-292304" algn="l" rtl="0" eaLnBrk="1" latinLnBrk="0" hangingPunct="1">
        <a:spcBef>
          <a:spcPts val="276"/>
        </a:spcBef>
        <a:buClr>
          <a:schemeClr val="accent1"/>
        </a:buClr>
        <a:buSzPct val="80000"/>
        <a:buFont typeface="Wingdings 2"/>
        <a:buChar char=""/>
        <a:defRPr kumimoji="0" sz="3100" kern="1200">
          <a:solidFill>
            <a:schemeClr val="tx1"/>
          </a:solidFill>
          <a:effectLst/>
          <a:latin typeface="+mn-lt"/>
          <a:ea typeface="+mn-ea"/>
          <a:cs typeface="+mn-cs"/>
        </a:defRPr>
      </a:lvl1pPr>
      <a:lvl2pPr marL="604766" indent="-221747" algn="l" rtl="0" eaLnBrk="1" latinLnBrk="0" hangingPunct="1">
        <a:spcBef>
          <a:spcPts val="276"/>
        </a:spcBef>
        <a:buClr>
          <a:schemeClr val="accent1"/>
        </a:buClr>
        <a:buSzPct val="100000"/>
        <a:buFont typeface="Verdana"/>
        <a:buChar char="◦"/>
        <a:defRPr kumimoji="0" sz="2600" kern="1200">
          <a:solidFill>
            <a:schemeClr val="tx1"/>
          </a:solidFill>
          <a:latin typeface="+mn-lt"/>
          <a:ea typeface="+mn-ea"/>
          <a:cs typeface="+mn-cs"/>
        </a:defRPr>
      </a:lvl2pPr>
      <a:lvl3pPr marL="866831" indent="-201589" algn="l" rtl="0" eaLnBrk="1" latinLnBrk="0" hangingPunct="1">
        <a:spcBef>
          <a:spcPts val="276"/>
        </a:spcBef>
        <a:buClr>
          <a:schemeClr val="accent2">
            <a:tint val="85000"/>
            <a:satMod val="285000"/>
          </a:schemeClr>
        </a:buClr>
        <a:buSzPct val="100000"/>
        <a:buFont typeface="Wingdings 2"/>
        <a:buChar char=""/>
        <a:defRPr kumimoji="0" sz="2400" kern="1200">
          <a:solidFill>
            <a:schemeClr val="tx1"/>
          </a:solidFill>
          <a:latin typeface="+mn-lt"/>
          <a:ea typeface="+mn-ea"/>
          <a:cs typeface="+mn-cs"/>
        </a:defRPr>
      </a:lvl3pPr>
      <a:lvl4pPr marL="1128896" indent="-201589" algn="l" rtl="0" eaLnBrk="1" latinLnBrk="0" hangingPunct="1">
        <a:spcBef>
          <a:spcPts val="254"/>
        </a:spcBef>
        <a:buClr>
          <a:schemeClr val="accent2">
            <a:tint val="85000"/>
            <a:satMod val="285000"/>
          </a:schemeClr>
        </a:buClr>
        <a:buSzPct val="112000"/>
        <a:buFont typeface="Verdana"/>
        <a:buChar char="◦"/>
        <a:defRPr kumimoji="0" sz="2100" kern="1200">
          <a:solidFill>
            <a:schemeClr val="tx1"/>
          </a:solidFill>
          <a:latin typeface="+mn-lt"/>
          <a:ea typeface="+mn-ea"/>
          <a:cs typeface="+mn-cs"/>
        </a:defRPr>
      </a:lvl4pPr>
      <a:lvl5pPr marL="1411120" indent="-201589" algn="l" rtl="0" eaLnBrk="1" latinLnBrk="0" hangingPunct="1">
        <a:spcBef>
          <a:spcPts val="276"/>
        </a:spcBef>
        <a:buClr>
          <a:schemeClr val="accent3">
            <a:tint val="85000"/>
            <a:satMod val="275000"/>
          </a:schemeClr>
        </a:buClr>
        <a:buSzPct val="100000"/>
        <a:buFont typeface="Wingdings 2"/>
        <a:buChar char=""/>
        <a:defRPr kumimoji="0" sz="2000" kern="1200">
          <a:solidFill>
            <a:schemeClr val="tx1"/>
          </a:solidFill>
          <a:latin typeface="+mn-lt"/>
          <a:ea typeface="+mn-ea"/>
          <a:cs typeface="+mn-cs"/>
        </a:defRPr>
      </a:lvl5pPr>
      <a:lvl6pPr marL="1642947" indent="-201589" algn="l" rtl="0" eaLnBrk="1" latinLnBrk="0" hangingPunct="1">
        <a:spcBef>
          <a:spcPts val="276"/>
        </a:spcBef>
        <a:buClr>
          <a:schemeClr val="accent3">
            <a:tint val="85000"/>
            <a:satMod val="275000"/>
          </a:schemeClr>
        </a:buClr>
        <a:buSzPct val="100000"/>
        <a:buFont typeface="Verdana"/>
        <a:buChar char="◦"/>
        <a:defRPr kumimoji="0" sz="1900" kern="1200" baseline="0">
          <a:solidFill>
            <a:schemeClr val="tx1"/>
          </a:solidFill>
          <a:latin typeface="+mn-lt"/>
          <a:ea typeface="+mn-ea"/>
          <a:cs typeface="+mn-cs"/>
        </a:defRPr>
      </a:lvl6pPr>
      <a:lvl7pPr marL="1874774" indent="-201589" algn="l" rtl="0" eaLnBrk="1" latinLnBrk="0" hangingPunct="1">
        <a:spcBef>
          <a:spcPts val="281"/>
        </a:spcBef>
        <a:buClr>
          <a:schemeClr val="accent3">
            <a:tint val="85000"/>
            <a:satMod val="275000"/>
          </a:schemeClr>
        </a:buClr>
        <a:buSzPct val="100000"/>
        <a:buFont typeface="Wingdings 2"/>
        <a:buChar char=""/>
        <a:defRPr kumimoji="0" sz="1700" kern="1200">
          <a:solidFill>
            <a:schemeClr val="tx1"/>
          </a:solidFill>
          <a:latin typeface="+mn-lt"/>
          <a:ea typeface="+mn-ea"/>
          <a:cs typeface="+mn-cs"/>
        </a:defRPr>
      </a:lvl7pPr>
      <a:lvl8pPr marL="2116681" indent="-201589" algn="l" rtl="0" eaLnBrk="1" latinLnBrk="0" hangingPunct="1">
        <a:spcBef>
          <a:spcPts val="283"/>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8pPr>
      <a:lvl9pPr marL="2368666" indent="-201589" algn="l" rtl="0" eaLnBrk="1" latinLnBrk="0" hangingPunct="1">
        <a:spcBef>
          <a:spcPts val="281"/>
        </a:spcBef>
        <a:buClr>
          <a:schemeClr val="accent3">
            <a:tint val="85000"/>
            <a:satMod val="275000"/>
          </a:schemeClr>
        </a:buClr>
        <a:buSzPct val="100000"/>
        <a:buFont typeface="Wingdings 2"/>
        <a:buChar char=""/>
        <a:defRPr kumimoji="0" sz="17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503972" algn="l" rtl="0" eaLnBrk="1" latinLnBrk="0" hangingPunct="1">
        <a:defRPr kumimoji="0" kern="1200">
          <a:solidFill>
            <a:schemeClr val="tx1"/>
          </a:solidFill>
          <a:latin typeface="+mn-lt"/>
          <a:ea typeface="+mn-ea"/>
          <a:cs typeface="+mn-cs"/>
        </a:defRPr>
      </a:lvl2pPr>
      <a:lvl3pPr marL="1007943" algn="l" rtl="0" eaLnBrk="1" latinLnBrk="0" hangingPunct="1">
        <a:defRPr kumimoji="0" kern="1200">
          <a:solidFill>
            <a:schemeClr val="tx1"/>
          </a:solidFill>
          <a:latin typeface="+mn-lt"/>
          <a:ea typeface="+mn-ea"/>
          <a:cs typeface="+mn-cs"/>
        </a:defRPr>
      </a:lvl3pPr>
      <a:lvl4pPr marL="1511915" algn="l" rtl="0" eaLnBrk="1" latinLnBrk="0" hangingPunct="1">
        <a:defRPr kumimoji="0" kern="1200">
          <a:solidFill>
            <a:schemeClr val="tx1"/>
          </a:solidFill>
          <a:latin typeface="+mn-lt"/>
          <a:ea typeface="+mn-ea"/>
          <a:cs typeface="+mn-cs"/>
        </a:defRPr>
      </a:lvl4pPr>
      <a:lvl5pPr marL="2015886" algn="l" rtl="0" eaLnBrk="1" latinLnBrk="0" hangingPunct="1">
        <a:defRPr kumimoji="0" kern="1200">
          <a:solidFill>
            <a:schemeClr val="tx1"/>
          </a:solidFill>
          <a:latin typeface="+mn-lt"/>
          <a:ea typeface="+mn-ea"/>
          <a:cs typeface="+mn-cs"/>
        </a:defRPr>
      </a:lvl5pPr>
      <a:lvl6pPr marL="2519858" algn="l" rtl="0" eaLnBrk="1" latinLnBrk="0" hangingPunct="1">
        <a:defRPr kumimoji="0" kern="1200">
          <a:solidFill>
            <a:schemeClr val="tx1"/>
          </a:solidFill>
          <a:latin typeface="+mn-lt"/>
          <a:ea typeface="+mn-ea"/>
          <a:cs typeface="+mn-cs"/>
        </a:defRPr>
      </a:lvl6pPr>
      <a:lvl7pPr marL="3023829" algn="l" rtl="0" eaLnBrk="1" latinLnBrk="0" hangingPunct="1">
        <a:defRPr kumimoji="0" kern="1200">
          <a:solidFill>
            <a:schemeClr val="tx1"/>
          </a:solidFill>
          <a:latin typeface="+mn-lt"/>
          <a:ea typeface="+mn-ea"/>
          <a:cs typeface="+mn-cs"/>
        </a:defRPr>
      </a:lvl7pPr>
      <a:lvl8pPr marL="3527801" algn="l" rtl="0" eaLnBrk="1" latinLnBrk="0" hangingPunct="1">
        <a:defRPr kumimoji="0" kern="1200">
          <a:solidFill>
            <a:schemeClr val="tx1"/>
          </a:solidFill>
          <a:latin typeface="+mn-lt"/>
          <a:ea typeface="+mn-ea"/>
          <a:cs typeface="+mn-cs"/>
        </a:defRPr>
      </a:lvl8pPr>
      <a:lvl9pPr marL="4031772"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ext Box 1"/>
          <p:cNvSpPr txBox="1">
            <a:spLocks noChangeArrowheads="1"/>
          </p:cNvSpPr>
          <p:nvPr/>
        </p:nvSpPr>
        <p:spPr bwMode="auto">
          <a:xfrm>
            <a:off x="914400" y="2057401"/>
            <a:ext cx="8686800" cy="422275"/>
          </a:xfrm>
          <a:prstGeom prst="rect">
            <a:avLst/>
          </a:prstGeom>
          <a:noFill/>
          <a:ln w="9525">
            <a:noFill/>
            <a:miter lim="800000"/>
            <a:headEnd/>
            <a:tailEnd/>
          </a:ln>
        </p:spPr>
        <p:txBody>
          <a:bodyPr wrap="none" lIns="91430" tIns="45716" rIns="91430" bIns="45716" anchor="ctr"/>
          <a:lstStyle/>
          <a:p>
            <a:endParaRPr lang="en-US"/>
          </a:p>
        </p:txBody>
      </p:sp>
      <p:sp>
        <p:nvSpPr>
          <p:cNvPr id="3074" name="Text Box 2"/>
          <p:cNvSpPr txBox="1">
            <a:spLocks noChangeArrowheads="1"/>
          </p:cNvSpPr>
          <p:nvPr/>
        </p:nvSpPr>
        <p:spPr bwMode="auto">
          <a:xfrm>
            <a:off x="1397000" y="2298701"/>
            <a:ext cx="8432800" cy="2767424"/>
          </a:xfrm>
          <a:prstGeom prst="rect">
            <a:avLst/>
          </a:prstGeom>
          <a:noFill/>
          <a:ln w="9525">
            <a:noFill/>
            <a:miter lim="800000"/>
            <a:headEnd/>
            <a:tailEnd/>
          </a:ln>
        </p:spPr>
        <p:txBody>
          <a:bodyPr lIns="0" tIns="0" rIns="0" bIns="0">
            <a:spAutoFit/>
          </a:bodyPr>
          <a:lstStyle/>
          <a:p>
            <a:pPr eaLnBrk="1">
              <a:spcBef>
                <a:spcPts val="1200"/>
              </a:spcBef>
              <a:spcAft>
                <a:spcPts val="1000"/>
              </a:spcAft>
              <a:buClr>
                <a:srgbClr val="000000"/>
              </a:buClr>
              <a:buSzPct val="45000"/>
              <a:tabLst>
                <a:tab pos="723825" algn="l"/>
                <a:tab pos="1447649" algn="l"/>
                <a:tab pos="2171475" algn="l"/>
                <a:tab pos="2895300" algn="l"/>
                <a:tab pos="3619124" algn="l"/>
                <a:tab pos="4342950" algn="l"/>
                <a:tab pos="5066775" algn="l"/>
                <a:tab pos="5790600" algn="l"/>
                <a:tab pos="6514424" algn="l"/>
                <a:tab pos="7238250" algn="l"/>
                <a:tab pos="7962075" algn="l"/>
              </a:tabLst>
            </a:pPr>
            <a:r>
              <a:rPr lang="en-GB" sz="4000" dirty="0">
                <a:solidFill>
                  <a:srgbClr val="000000"/>
                </a:solidFill>
              </a:rPr>
              <a:t>Neural networks for genetic epidemiology: past, present, and future</a:t>
            </a:r>
          </a:p>
          <a:p>
            <a:pPr eaLnBrk="1">
              <a:spcBef>
                <a:spcPts val="1200"/>
              </a:spcBef>
              <a:spcAft>
                <a:spcPts val="1000"/>
              </a:spcAft>
              <a:buClr>
                <a:srgbClr val="000000"/>
              </a:buClr>
              <a:buSzPct val="45000"/>
              <a:tabLst>
                <a:tab pos="723825" algn="l"/>
                <a:tab pos="1447649" algn="l"/>
                <a:tab pos="2171475" algn="l"/>
                <a:tab pos="2895300" algn="l"/>
                <a:tab pos="3619124" algn="l"/>
                <a:tab pos="4342950" algn="l"/>
                <a:tab pos="5066775" algn="l"/>
                <a:tab pos="5790600" algn="l"/>
                <a:tab pos="6514424" algn="l"/>
                <a:tab pos="7238250" algn="l"/>
                <a:tab pos="7962075" algn="l"/>
              </a:tabLst>
            </a:pPr>
            <a:endParaRPr lang="en-GB" sz="3200" dirty="0">
              <a:solidFill>
                <a:srgbClr val="000000"/>
              </a:solidFill>
            </a:endParaRPr>
          </a:p>
          <a:p>
            <a:pPr eaLnBrk="1">
              <a:spcBef>
                <a:spcPts val="1200"/>
              </a:spcBef>
              <a:spcAft>
                <a:spcPts val="1000"/>
              </a:spcAft>
              <a:buClr>
                <a:srgbClr val="000000"/>
              </a:buClr>
              <a:buSzPct val="45000"/>
              <a:tabLst>
                <a:tab pos="723825" algn="l"/>
                <a:tab pos="1447649" algn="l"/>
                <a:tab pos="2171475" algn="l"/>
                <a:tab pos="2895300" algn="l"/>
                <a:tab pos="3619124" algn="l"/>
                <a:tab pos="4342950" algn="l"/>
                <a:tab pos="5066775" algn="l"/>
                <a:tab pos="5790600" algn="l"/>
                <a:tab pos="6514424" algn="l"/>
                <a:tab pos="7238250" algn="l"/>
                <a:tab pos="7962075" algn="l"/>
              </a:tabLst>
            </a:pPr>
            <a:endParaRPr lang="en-GB" sz="3200" dirty="0">
              <a:solidFill>
                <a:srgbClr val="000000"/>
              </a:solidFill>
            </a:endParaRPr>
          </a:p>
        </p:txBody>
      </p:sp>
      <p:sp>
        <p:nvSpPr>
          <p:cNvPr id="3075" name="Text Box 3"/>
          <p:cNvSpPr txBox="1">
            <a:spLocks noChangeArrowheads="1"/>
          </p:cNvSpPr>
          <p:nvPr/>
        </p:nvSpPr>
        <p:spPr bwMode="auto">
          <a:xfrm>
            <a:off x="1397000" y="4565651"/>
            <a:ext cx="7758112" cy="1302921"/>
          </a:xfrm>
          <a:prstGeom prst="rect">
            <a:avLst/>
          </a:prstGeom>
          <a:noFill/>
          <a:ln w="9525">
            <a:noFill/>
            <a:miter lim="800000"/>
            <a:headEnd/>
            <a:tailEnd/>
          </a:ln>
        </p:spPr>
        <p:txBody>
          <a:bodyPr wrap="square" lIns="0" tIns="0" rIns="0" bIns="0">
            <a:spAutoFit/>
          </a:bodyPr>
          <a:lstStyle/>
          <a:p>
            <a:pPr eaLnBrk="1">
              <a:spcBef>
                <a:spcPts val="1200"/>
              </a:spcBef>
              <a:spcAft>
                <a:spcPts val="1000"/>
              </a:spcAft>
              <a:buClr>
                <a:srgbClr val="000000"/>
              </a:buClr>
              <a:buSzPct val="45000"/>
              <a:tabLst>
                <a:tab pos="723825" algn="l"/>
                <a:tab pos="1447649" algn="l"/>
                <a:tab pos="2171475" algn="l"/>
                <a:tab pos="2895300" algn="l"/>
                <a:tab pos="3619124" algn="l"/>
                <a:tab pos="4342950" algn="l"/>
                <a:tab pos="5066775" algn="l"/>
                <a:tab pos="5790600" algn="l"/>
              </a:tabLst>
            </a:pPr>
            <a:r>
              <a:rPr lang="en-GB" sz="2800" dirty="0">
                <a:solidFill>
                  <a:srgbClr val="000000"/>
                </a:solidFill>
              </a:rPr>
              <a:t>Alison A </a:t>
            </a:r>
            <a:r>
              <a:rPr lang="en-GB" sz="2800" dirty="0" err="1">
                <a:solidFill>
                  <a:srgbClr val="000000"/>
                </a:solidFill>
              </a:rPr>
              <a:t>Motsinger-Reif</a:t>
            </a:r>
            <a:r>
              <a:rPr lang="en-GB" sz="2800" dirty="0">
                <a:solidFill>
                  <a:srgbClr val="000000"/>
                </a:solidFill>
              </a:rPr>
              <a:t> and </a:t>
            </a:r>
            <a:r>
              <a:rPr lang="en-GB" sz="2800" dirty="0" smtClean="0">
                <a:solidFill>
                  <a:srgbClr val="000000"/>
                </a:solidFill>
              </a:rPr>
              <a:t>Marylyn </a:t>
            </a:r>
            <a:r>
              <a:rPr lang="en-GB" sz="2800" dirty="0">
                <a:solidFill>
                  <a:srgbClr val="000000"/>
                </a:solidFill>
              </a:rPr>
              <a:t>D Ritchie</a:t>
            </a:r>
          </a:p>
          <a:p>
            <a:pPr eaLnBrk="1">
              <a:spcBef>
                <a:spcPts val="1200"/>
              </a:spcBef>
              <a:spcAft>
                <a:spcPts val="1000"/>
              </a:spcAft>
              <a:buClr>
                <a:srgbClr val="000000"/>
              </a:buClr>
              <a:buSzPct val="45000"/>
              <a:tabLst>
                <a:tab pos="723825" algn="l"/>
                <a:tab pos="1447649" algn="l"/>
                <a:tab pos="2171475" algn="l"/>
                <a:tab pos="2895300" algn="l"/>
                <a:tab pos="3619124" algn="l"/>
                <a:tab pos="4342950" algn="l"/>
                <a:tab pos="5066775" algn="l"/>
                <a:tab pos="5790600" algn="l"/>
              </a:tabLst>
            </a:pPr>
            <a:endParaRPr lang="en-GB" sz="1000" dirty="0">
              <a:solidFill>
                <a:srgbClr val="000000"/>
              </a:solidFill>
            </a:endParaRPr>
          </a:p>
          <a:p>
            <a:pPr eaLnBrk="1">
              <a:spcBef>
                <a:spcPts val="1200"/>
              </a:spcBef>
              <a:spcAft>
                <a:spcPts val="1000"/>
              </a:spcAft>
              <a:buClr>
                <a:srgbClr val="000000"/>
              </a:buClr>
              <a:buSzPct val="45000"/>
              <a:tabLst>
                <a:tab pos="723825" algn="l"/>
                <a:tab pos="1447649" algn="l"/>
                <a:tab pos="2171475" algn="l"/>
                <a:tab pos="2895300" algn="l"/>
                <a:tab pos="3619124" algn="l"/>
                <a:tab pos="4342950" algn="l"/>
                <a:tab pos="5066775" algn="l"/>
                <a:tab pos="5790600" algn="l"/>
              </a:tabLst>
            </a:pPr>
            <a:endParaRPr lang="en-GB" sz="1000" dirty="0">
              <a:solidFill>
                <a:srgbClr val="000000"/>
              </a:solidFill>
            </a:endParaRPr>
          </a:p>
        </p:txBody>
      </p:sp>
      <p:sp>
        <p:nvSpPr>
          <p:cNvPr id="3076" name="Text Box 4"/>
          <p:cNvSpPr txBox="1">
            <a:spLocks noChangeArrowheads="1"/>
          </p:cNvSpPr>
          <p:nvPr/>
        </p:nvSpPr>
        <p:spPr bwMode="auto">
          <a:xfrm>
            <a:off x="1397000" y="6172200"/>
            <a:ext cx="2489200" cy="373193"/>
          </a:xfrm>
          <a:prstGeom prst="rect">
            <a:avLst/>
          </a:prstGeom>
          <a:noFill/>
          <a:ln w="9525">
            <a:noFill/>
            <a:miter lim="800000"/>
            <a:headEnd/>
            <a:tailEnd/>
          </a:ln>
        </p:spPr>
        <p:txBody>
          <a:bodyPr lIns="0" tIns="0" rIns="0" bIns="0">
            <a:spAutoFit/>
          </a:bodyPr>
          <a:lstStyle/>
          <a:p>
            <a:pPr eaLnBrk="1">
              <a:spcBef>
                <a:spcPts val="1200"/>
              </a:spcBef>
              <a:spcAft>
                <a:spcPts val="1000"/>
              </a:spcAft>
              <a:buClr>
                <a:srgbClr val="000000"/>
              </a:buClr>
              <a:buSzPct val="45000"/>
              <a:tabLst>
                <a:tab pos="723825" algn="l"/>
                <a:tab pos="1447649" algn="l"/>
                <a:tab pos="2171475" algn="l"/>
              </a:tabLst>
            </a:pPr>
            <a:r>
              <a:rPr lang="en-GB" dirty="0">
                <a:solidFill>
                  <a:srgbClr val="000000"/>
                </a:solidFill>
              </a:rPr>
              <a:t>2008 July 17</a:t>
            </a:r>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73112" y="808037"/>
            <a:ext cx="6858000" cy="461665"/>
          </a:xfrm>
          <a:prstGeom prst="rect">
            <a:avLst/>
          </a:prstGeom>
          <a:noFill/>
        </p:spPr>
        <p:txBody>
          <a:bodyPr wrap="square" rtlCol="0">
            <a:spAutoFit/>
          </a:bodyPr>
          <a:lstStyle/>
          <a:p>
            <a:r>
              <a:rPr lang="en-US" dirty="0" smtClean="0"/>
              <a:t>NN is a useful approach for genetic epidemiology</a:t>
            </a:r>
            <a:endParaRPr lang="en-US" dirty="0"/>
          </a:p>
        </p:txBody>
      </p:sp>
      <p:sp>
        <p:nvSpPr>
          <p:cNvPr id="4" name="TextBox 3"/>
          <p:cNvSpPr txBox="1"/>
          <p:nvPr/>
        </p:nvSpPr>
        <p:spPr>
          <a:xfrm>
            <a:off x="849312" y="1646237"/>
            <a:ext cx="8763000" cy="4893647"/>
          </a:xfrm>
          <a:prstGeom prst="rect">
            <a:avLst/>
          </a:prstGeom>
          <a:noFill/>
        </p:spPr>
        <p:txBody>
          <a:bodyPr wrap="square" rtlCol="0">
            <a:spAutoFit/>
          </a:bodyPr>
          <a:lstStyle/>
          <a:p>
            <a:r>
              <a:rPr lang="en-US" dirty="0" smtClean="0"/>
              <a:t>The features of NN that make them appealing are:</a:t>
            </a:r>
          </a:p>
          <a:p>
            <a:r>
              <a:rPr lang="en-US" dirty="0"/>
              <a:t>	</a:t>
            </a:r>
            <a:r>
              <a:rPr lang="en-US" dirty="0" smtClean="0"/>
              <a:t>1) they are able to handle large quantities of data</a:t>
            </a:r>
          </a:p>
          <a:p>
            <a:endParaRPr lang="en-US" dirty="0"/>
          </a:p>
          <a:p>
            <a:r>
              <a:rPr lang="en-US" dirty="0" smtClean="0"/>
              <a:t>	2) they are universal function </a:t>
            </a:r>
            <a:r>
              <a:rPr lang="en-US" dirty="0" err="1" smtClean="0"/>
              <a:t>approximators</a:t>
            </a:r>
            <a:endParaRPr lang="en-US" dirty="0"/>
          </a:p>
          <a:p>
            <a:endParaRPr lang="en-US" dirty="0" smtClean="0"/>
          </a:p>
          <a:p>
            <a:r>
              <a:rPr lang="en-US" dirty="0"/>
              <a:t>	</a:t>
            </a:r>
            <a:r>
              <a:rPr lang="en-US" dirty="0" smtClean="0"/>
              <a:t>3) they are genetic model free, therefore no assumptions of the 	genetic model need to be made</a:t>
            </a:r>
          </a:p>
          <a:p>
            <a:endParaRPr lang="en-US" dirty="0"/>
          </a:p>
          <a:p>
            <a:r>
              <a:rPr lang="en-US" dirty="0" smtClean="0"/>
              <a:t>	4) they can be implemented in a variety of software packages.</a:t>
            </a:r>
          </a:p>
          <a:p>
            <a:endParaRPr lang="en-US" dirty="0"/>
          </a:p>
          <a:p>
            <a:r>
              <a:rPr lang="en-US" dirty="0" smtClean="0"/>
              <a:t>The design of NN architecture varies depending on whether the focus is on detecting linkage between a marker and a disease locus, or detecting linkage disequilibrium between a marker and a disease locus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73112" y="808037"/>
            <a:ext cx="6858000" cy="461665"/>
          </a:xfrm>
          <a:prstGeom prst="rect">
            <a:avLst/>
          </a:prstGeom>
          <a:noFill/>
        </p:spPr>
        <p:txBody>
          <a:bodyPr wrap="square" rtlCol="0">
            <a:spAutoFit/>
          </a:bodyPr>
          <a:lstStyle/>
          <a:p>
            <a:r>
              <a:rPr lang="en-US" dirty="0" smtClean="0"/>
              <a:t>NN for linkage analysis</a:t>
            </a:r>
            <a:endParaRPr lang="en-US" dirty="0"/>
          </a:p>
        </p:txBody>
      </p:sp>
      <p:sp>
        <p:nvSpPr>
          <p:cNvPr id="3" name="TextBox 2"/>
          <p:cNvSpPr txBox="1"/>
          <p:nvPr/>
        </p:nvSpPr>
        <p:spPr>
          <a:xfrm>
            <a:off x="925512" y="1646237"/>
            <a:ext cx="8686800" cy="4154984"/>
          </a:xfrm>
          <a:prstGeom prst="rect">
            <a:avLst/>
          </a:prstGeom>
          <a:noFill/>
        </p:spPr>
        <p:txBody>
          <a:bodyPr wrap="square" rtlCol="0">
            <a:spAutoFit/>
          </a:bodyPr>
          <a:lstStyle/>
          <a:p>
            <a:r>
              <a:rPr lang="en-US" dirty="0" smtClean="0"/>
              <a:t>NN have not been widely accepted by the field as a valid approach for linkage analysis. </a:t>
            </a:r>
          </a:p>
          <a:p>
            <a:endParaRPr lang="en-US" dirty="0"/>
          </a:p>
          <a:p>
            <a:r>
              <a:rPr lang="en-US" dirty="0" smtClean="0"/>
              <a:t>One reason for this may be due to fundamental difference between the goal and the method approach. NN are primarily designed for classification tasks, while linkage analysis is hypothesis testing that a certain gene region contains a disease susceptibility gene. </a:t>
            </a:r>
          </a:p>
          <a:p>
            <a:endParaRPr lang="en-US" dirty="0"/>
          </a:p>
          <a:p>
            <a:r>
              <a:rPr lang="en-US" dirty="0" smtClean="0"/>
              <a:t>Another possible reason for the lack of widespread adoption of the NN technique is high degree of variability of success in previous NN applications for linkage analysis.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73112" y="808037"/>
            <a:ext cx="6858000" cy="461665"/>
          </a:xfrm>
          <a:prstGeom prst="rect">
            <a:avLst/>
          </a:prstGeom>
          <a:noFill/>
        </p:spPr>
        <p:txBody>
          <a:bodyPr wrap="square" rtlCol="0">
            <a:spAutoFit/>
          </a:bodyPr>
          <a:lstStyle/>
          <a:p>
            <a:r>
              <a:rPr lang="en-US" dirty="0" smtClean="0"/>
              <a:t>NN for linkage analysis cont’d</a:t>
            </a:r>
            <a:endParaRPr lang="en-US" dirty="0"/>
          </a:p>
        </p:txBody>
      </p:sp>
      <p:sp>
        <p:nvSpPr>
          <p:cNvPr id="3" name="TextBox 2"/>
          <p:cNvSpPr txBox="1"/>
          <p:nvPr/>
        </p:nvSpPr>
        <p:spPr>
          <a:xfrm>
            <a:off x="849312" y="1646237"/>
            <a:ext cx="8839200" cy="4708981"/>
          </a:xfrm>
          <a:prstGeom prst="rect">
            <a:avLst/>
          </a:prstGeom>
          <a:noFill/>
        </p:spPr>
        <p:txBody>
          <a:bodyPr wrap="square" rtlCol="0">
            <a:spAutoFit/>
          </a:bodyPr>
          <a:lstStyle/>
          <a:p>
            <a:r>
              <a:rPr lang="en-US" sz="2000" dirty="0" smtClean="0"/>
              <a:t>For a typical linkage analysis, the raw data consists of genotypes at many genetic markers doe a collection of individuals from one or more families as measured phenotype that is either discrete or continuous. </a:t>
            </a:r>
          </a:p>
          <a:p>
            <a:endParaRPr lang="en-US" sz="2000" dirty="0"/>
          </a:p>
          <a:p>
            <a:r>
              <a:rPr lang="en-US" sz="2000" dirty="0" smtClean="0"/>
              <a:t>In terms of NN architecture, the genotypes are used as NN input, and the phenotype values are used as NN target output values. There are a number of encoding strategies that have been employed for both inputs and outputs of a NN for linkage analysis. </a:t>
            </a:r>
          </a:p>
          <a:p>
            <a:endParaRPr lang="en-US" sz="2000" dirty="0"/>
          </a:p>
          <a:p>
            <a:r>
              <a:rPr lang="en-US" sz="2000" dirty="0" smtClean="0"/>
              <a:t>Most studies reviewed used a different input and/or output—encoding scheme, thus it is not clear that there is an optimal way for encoding linkage data for a NN analysis. </a:t>
            </a:r>
          </a:p>
          <a:p>
            <a:endParaRPr lang="en-US" sz="2000" dirty="0"/>
          </a:p>
          <a:p>
            <a:r>
              <a:rPr lang="en-US" sz="2000" dirty="0" smtClean="0"/>
              <a:t>The type of encoding chosen will affect the interpretation of the results. Thus, for different questions, different encoding strategies will be optimal.</a:t>
            </a:r>
            <a:endParaRPr lang="en-US"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73112" y="808037"/>
            <a:ext cx="6858000" cy="461665"/>
          </a:xfrm>
          <a:prstGeom prst="rect">
            <a:avLst/>
          </a:prstGeom>
          <a:noFill/>
        </p:spPr>
        <p:txBody>
          <a:bodyPr wrap="square" rtlCol="0">
            <a:spAutoFit/>
          </a:bodyPr>
          <a:lstStyle/>
          <a:p>
            <a:r>
              <a:rPr lang="en-US" dirty="0" smtClean="0"/>
              <a:t>NN for linkage analysis cont’d</a:t>
            </a:r>
            <a:endParaRPr lang="en-US" dirty="0"/>
          </a:p>
        </p:txBody>
      </p:sp>
      <p:sp>
        <p:nvSpPr>
          <p:cNvPr id="4" name="TextBox 3"/>
          <p:cNvSpPr txBox="1"/>
          <p:nvPr/>
        </p:nvSpPr>
        <p:spPr>
          <a:xfrm>
            <a:off x="925512" y="1646237"/>
            <a:ext cx="8534400" cy="3046988"/>
          </a:xfrm>
          <a:prstGeom prst="rect">
            <a:avLst/>
          </a:prstGeom>
          <a:noFill/>
        </p:spPr>
        <p:txBody>
          <a:bodyPr wrap="square" rtlCol="0">
            <a:spAutoFit/>
          </a:bodyPr>
          <a:lstStyle/>
          <a:p>
            <a:r>
              <a:rPr lang="en-US" dirty="0" smtClean="0"/>
              <a:t>Another important aspect of NN analysis is the design of NN architecture.</a:t>
            </a:r>
          </a:p>
          <a:p>
            <a:endParaRPr lang="en-US" dirty="0"/>
          </a:p>
          <a:p>
            <a:r>
              <a:rPr lang="en-US" dirty="0" smtClean="0"/>
              <a:t>Several different strategies have been used in genetic epidemiology.</a:t>
            </a:r>
          </a:p>
          <a:p>
            <a:endParaRPr lang="en-US" dirty="0"/>
          </a:p>
          <a:p>
            <a:r>
              <a:rPr lang="en-US" dirty="0" smtClean="0"/>
              <a:t>The number of hidden layers and units in each layer is an important choice in a NN analysis, and are often determined experimentally through trial and error.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73112" y="808037"/>
            <a:ext cx="6858000" cy="461665"/>
          </a:xfrm>
          <a:prstGeom prst="rect">
            <a:avLst/>
          </a:prstGeom>
          <a:noFill/>
        </p:spPr>
        <p:txBody>
          <a:bodyPr wrap="square" rtlCol="0">
            <a:spAutoFit/>
          </a:bodyPr>
          <a:lstStyle/>
          <a:p>
            <a:r>
              <a:rPr lang="en-US" dirty="0" smtClean="0"/>
              <a:t>NN for association analysis</a:t>
            </a:r>
            <a:endParaRPr lang="en-US" dirty="0"/>
          </a:p>
        </p:txBody>
      </p:sp>
      <p:sp>
        <p:nvSpPr>
          <p:cNvPr id="4" name="TextBox 3"/>
          <p:cNvSpPr txBox="1"/>
          <p:nvPr/>
        </p:nvSpPr>
        <p:spPr>
          <a:xfrm>
            <a:off x="925512" y="1646237"/>
            <a:ext cx="8686800" cy="4893647"/>
          </a:xfrm>
          <a:prstGeom prst="rect">
            <a:avLst/>
          </a:prstGeom>
          <a:noFill/>
        </p:spPr>
        <p:txBody>
          <a:bodyPr wrap="square" rtlCol="0">
            <a:spAutoFit/>
          </a:bodyPr>
          <a:lstStyle/>
          <a:p>
            <a:r>
              <a:rPr lang="en-US" dirty="0" smtClean="0"/>
              <a:t>The same issues with data encoding and NN architecture exist for association analysis. In contrast to linkage analysis, NN method is more popular for association studies and more real data applications have been performed.</a:t>
            </a:r>
          </a:p>
          <a:p>
            <a:endParaRPr lang="en-US" dirty="0"/>
          </a:p>
          <a:p>
            <a:r>
              <a:rPr lang="en-US" dirty="0" smtClean="0"/>
              <a:t>For example, Curtis et al [29] suggest that NN association analysis can be developed in many ways:</a:t>
            </a:r>
          </a:p>
          <a:p>
            <a:r>
              <a:rPr lang="en-US" dirty="0"/>
              <a:t>	</a:t>
            </a:r>
            <a:r>
              <a:rPr lang="en-US" dirty="0" smtClean="0"/>
              <a:t>- The NN architecture can be modifies to optimize 	performance.</a:t>
            </a:r>
          </a:p>
          <a:p>
            <a:r>
              <a:rPr lang="en-US" dirty="0"/>
              <a:t>	</a:t>
            </a:r>
            <a:r>
              <a:rPr lang="en-US" dirty="0" smtClean="0"/>
              <a:t>- Quantitative traits can be analyzed with NN by using the 	trait value as the target input.</a:t>
            </a:r>
          </a:p>
          <a:p>
            <a:r>
              <a:rPr lang="en-US" dirty="0"/>
              <a:t>	</a:t>
            </a:r>
            <a:r>
              <a:rPr lang="en-US" dirty="0" smtClean="0"/>
              <a:t>- NN can provide a simple and practical method for dealing 	with multi-locus genotypes in case-control studies.</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73112" y="808037"/>
            <a:ext cx="6858000" cy="461665"/>
          </a:xfrm>
          <a:prstGeom prst="rect">
            <a:avLst/>
          </a:prstGeom>
          <a:noFill/>
        </p:spPr>
        <p:txBody>
          <a:bodyPr wrap="square" rtlCol="0">
            <a:spAutoFit/>
          </a:bodyPr>
          <a:lstStyle/>
          <a:p>
            <a:r>
              <a:rPr lang="en-US" dirty="0" smtClean="0"/>
              <a:t>NN for association analysis cont’d</a:t>
            </a:r>
            <a:endParaRPr lang="en-US" dirty="0"/>
          </a:p>
        </p:txBody>
      </p:sp>
      <p:sp>
        <p:nvSpPr>
          <p:cNvPr id="3" name="TextBox 2"/>
          <p:cNvSpPr txBox="1"/>
          <p:nvPr/>
        </p:nvSpPr>
        <p:spPr>
          <a:xfrm>
            <a:off x="773112" y="1798637"/>
            <a:ext cx="8915400" cy="4154984"/>
          </a:xfrm>
          <a:prstGeom prst="rect">
            <a:avLst/>
          </a:prstGeom>
          <a:noFill/>
        </p:spPr>
        <p:txBody>
          <a:bodyPr wrap="square" rtlCol="0">
            <a:spAutoFit/>
          </a:bodyPr>
          <a:lstStyle/>
          <a:p>
            <a:r>
              <a:rPr lang="en-US" dirty="0" smtClean="0"/>
              <a:t>North et al study [35] examined the impact of adjusting many of the parameters involved in NN analysis.</a:t>
            </a:r>
          </a:p>
          <a:p>
            <a:endParaRPr lang="en-US" dirty="0"/>
          </a:p>
          <a:p>
            <a:r>
              <a:rPr lang="en-US" dirty="0" smtClean="0"/>
              <a:t>The found that the success of the NN analysis depended on the architecture chosen. The success of a particular architecture varied according to the genetic model simulated. </a:t>
            </a:r>
          </a:p>
          <a:p>
            <a:endParaRPr lang="en-US" dirty="0"/>
          </a:p>
          <a:p>
            <a:r>
              <a:rPr lang="en-US" dirty="0" smtClean="0"/>
              <a:t>They applied their NN algorithm to a real diabetes dataset and found that their NN approach had higher power than single locus tests thanks to the ability to consider multiple markers at one time, while only hypothesis testing the best model with permutations testing.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73112" y="808037"/>
            <a:ext cx="6858000" cy="461665"/>
          </a:xfrm>
          <a:prstGeom prst="rect">
            <a:avLst/>
          </a:prstGeom>
          <a:noFill/>
        </p:spPr>
        <p:txBody>
          <a:bodyPr wrap="square" rtlCol="0">
            <a:spAutoFit/>
          </a:bodyPr>
          <a:lstStyle/>
          <a:p>
            <a:r>
              <a:rPr lang="en-US" dirty="0" smtClean="0"/>
              <a:t>NN for association analysis cont’d</a:t>
            </a:r>
            <a:endParaRPr lang="en-US" dirty="0"/>
          </a:p>
        </p:txBody>
      </p:sp>
      <p:sp>
        <p:nvSpPr>
          <p:cNvPr id="3" name="TextBox 2"/>
          <p:cNvSpPr txBox="1"/>
          <p:nvPr/>
        </p:nvSpPr>
        <p:spPr>
          <a:xfrm>
            <a:off x="773112" y="1558032"/>
            <a:ext cx="8763000" cy="5170646"/>
          </a:xfrm>
          <a:prstGeom prst="rect">
            <a:avLst/>
          </a:prstGeom>
          <a:noFill/>
        </p:spPr>
        <p:txBody>
          <a:bodyPr wrap="square" rtlCol="0">
            <a:spAutoFit/>
          </a:bodyPr>
          <a:lstStyle/>
          <a:p>
            <a:r>
              <a:rPr lang="en-US" sz="2200" dirty="0" smtClean="0"/>
              <a:t>Real data applications in association studies have been largely positive. </a:t>
            </a:r>
          </a:p>
          <a:p>
            <a:endParaRPr lang="en-US" sz="2200" dirty="0"/>
          </a:p>
          <a:p>
            <a:r>
              <a:rPr lang="en-US" sz="2200" dirty="0" smtClean="0"/>
              <a:t>While the NN analysis detected significant effects, SVM analysis did have higher predictive accuracy. This might be explained by the limited number of architecture evaluated in the NN analyses.</a:t>
            </a:r>
          </a:p>
          <a:p>
            <a:endParaRPr lang="en-US" sz="2200" dirty="0"/>
          </a:p>
          <a:p>
            <a:r>
              <a:rPr lang="en-US" sz="2200" dirty="0" smtClean="0"/>
              <a:t>Nearly every paper discussed in this study claim that NN appear to be a good approach for gene mapping studies especially when the goal is to identify multiple susceptibility genes simultaneously. </a:t>
            </a:r>
          </a:p>
          <a:p>
            <a:endParaRPr lang="en-US" sz="2200" dirty="0"/>
          </a:p>
          <a:p>
            <a:r>
              <a:rPr lang="en-US" sz="2200" dirty="0" smtClean="0"/>
              <a:t>There are almost infinite number of architecture variations that can be selected. Also, an additional optimization procedure must be run for each type of data  set to find the most appropriate architecture for each data type. Thus there is a need to come up with new ways to select NN architecture to avoid the trial and error approach. </a:t>
            </a:r>
            <a:endParaRPr lang="en-US" sz="22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73112" y="808037"/>
            <a:ext cx="6858000" cy="461665"/>
          </a:xfrm>
          <a:prstGeom prst="rect">
            <a:avLst/>
          </a:prstGeom>
          <a:noFill/>
        </p:spPr>
        <p:txBody>
          <a:bodyPr wrap="square" rtlCol="0">
            <a:spAutoFit/>
          </a:bodyPr>
          <a:lstStyle/>
          <a:p>
            <a:r>
              <a:rPr lang="en-US" dirty="0" smtClean="0"/>
              <a:t>Optimization of NN architecture </a:t>
            </a:r>
            <a:endParaRPr lang="en-US" dirty="0"/>
          </a:p>
        </p:txBody>
      </p:sp>
      <p:sp>
        <p:nvSpPr>
          <p:cNvPr id="3" name="TextBox 2"/>
          <p:cNvSpPr txBox="1"/>
          <p:nvPr/>
        </p:nvSpPr>
        <p:spPr>
          <a:xfrm>
            <a:off x="849312" y="1341437"/>
            <a:ext cx="8610600" cy="5509200"/>
          </a:xfrm>
          <a:prstGeom prst="rect">
            <a:avLst/>
          </a:prstGeom>
          <a:noFill/>
        </p:spPr>
        <p:txBody>
          <a:bodyPr wrap="square" rtlCol="0">
            <a:spAutoFit/>
          </a:bodyPr>
          <a:lstStyle/>
          <a:p>
            <a:r>
              <a:rPr lang="en-US" sz="1600" b="1" dirty="0" smtClean="0"/>
              <a:t>Genetic Programming Neural Networks (GPNN)</a:t>
            </a:r>
          </a:p>
          <a:p>
            <a:r>
              <a:rPr lang="en-US" sz="1600" b="1" dirty="0"/>
              <a:t>	</a:t>
            </a:r>
            <a:r>
              <a:rPr lang="en-US" sz="1600" b="1" dirty="0" smtClean="0"/>
              <a:t>Genetic Programming (GP) is a machine learning methodology that evolves computer programs to solve problems using Darwin's principle of “survival of the fittest” and evolution by natural selection.</a:t>
            </a:r>
          </a:p>
          <a:p>
            <a:endParaRPr lang="en-US" sz="1600" b="1" dirty="0"/>
          </a:p>
          <a:p>
            <a:r>
              <a:rPr lang="en-US" sz="1600" b="1" dirty="0" smtClean="0"/>
              <a:t>	To use GP to evolve NN architecture, the GP is constrained in such a way that it uses standard GP operators but retains the typical structure of feed-forward NN. The flexibility of the GPNN allows optimal network architecture to be generated for a given data set. (view figure #2)</a:t>
            </a:r>
          </a:p>
          <a:p>
            <a:endParaRPr lang="en-US" sz="1600" b="1" dirty="0"/>
          </a:p>
          <a:p>
            <a:r>
              <a:rPr lang="en-US" sz="1600" b="1" dirty="0" smtClean="0"/>
              <a:t>While GPNN is effective in searching highly nonlinear multidimensional search spaces, it is still prone to stalling in local minima problem.</a:t>
            </a:r>
          </a:p>
          <a:p>
            <a:endParaRPr lang="en-US" sz="1600" b="1" dirty="0"/>
          </a:p>
          <a:p>
            <a:r>
              <a:rPr lang="en-US" sz="1600" b="1" dirty="0" smtClean="0"/>
              <a:t>GPNN performance was compared with the traditional feed forward NN. Using simulations it has been established that GPNN performs at least as well as NN, and for some criteria even better than the traditional NN. </a:t>
            </a:r>
          </a:p>
          <a:p>
            <a:endParaRPr lang="en-US" sz="1600" b="1" dirty="0"/>
          </a:p>
          <a:p>
            <a:r>
              <a:rPr lang="en-US" sz="1600" b="1" dirty="0" smtClean="0"/>
              <a:t>GPNN also proved to perform better than the traditional statistical methods such as classification and regression trees, or stepwise logistic regression.</a:t>
            </a:r>
          </a:p>
          <a:p>
            <a:endParaRPr lang="en-US" sz="1600" b="1" dirty="0"/>
          </a:p>
          <a:p>
            <a:r>
              <a:rPr lang="en-US" sz="1600" b="1" dirty="0" smtClean="0"/>
              <a:t>Finally GPNN was applied to real data analysis in Parkinson’s disease. GPNN was able to replicate the detection of a gene-environment interaction that has been previously detected using an exhaustive method, Multifactor Dimensionality Reduction</a:t>
            </a:r>
            <a:endParaRPr lang="en-US" sz="1600" b="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73112" y="808037"/>
            <a:ext cx="6858000" cy="461665"/>
          </a:xfrm>
          <a:prstGeom prst="rect">
            <a:avLst/>
          </a:prstGeom>
          <a:noFill/>
        </p:spPr>
        <p:txBody>
          <a:bodyPr wrap="square" rtlCol="0">
            <a:spAutoFit/>
          </a:bodyPr>
          <a:lstStyle/>
          <a:p>
            <a:r>
              <a:rPr lang="en-US" dirty="0" smtClean="0"/>
              <a:t>Optimization of NN architecture cont’d </a:t>
            </a:r>
            <a:endParaRPr lang="en-US" dirty="0"/>
          </a:p>
        </p:txBody>
      </p:sp>
      <p:sp>
        <p:nvSpPr>
          <p:cNvPr id="3" name="TextBox 2"/>
          <p:cNvSpPr txBox="1"/>
          <p:nvPr/>
        </p:nvSpPr>
        <p:spPr>
          <a:xfrm>
            <a:off x="925512" y="1722437"/>
            <a:ext cx="8686800" cy="4154984"/>
          </a:xfrm>
          <a:prstGeom prst="rect">
            <a:avLst/>
          </a:prstGeom>
          <a:noFill/>
        </p:spPr>
        <p:txBody>
          <a:bodyPr wrap="square" rtlCol="0">
            <a:spAutoFit/>
          </a:bodyPr>
          <a:lstStyle/>
          <a:p>
            <a:r>
              <a:rPr lang="en-US" dirty="0" smtClean="0"/>
              <a:t>Grammatical Evolution Neural Networks (GENN)</a:t>
            </a:r>
          </a:p>
          <a:p>
            <a:r>
              <a:rPr lang="en-US" dirty="0"/>
              <a:t>	</a:t>
            </a:r>
            <a:r>
              <a:rPr lang="en-US" dirty="0" smtClean="0"/>
              <a:t>Grammatical Evolution (GE) is a form of evolutionary computation that allows the generation of computer programs using populations composed of linear genomes that are translated by a grammar. </a:t>
            </a:r>
          </a:p>
          <a:p>
            <a:endParaRPr lang="en-US" dirty="0"/>
          </a:p>
          <a:p>
            <a:r>
              <a:rPr lang="en-US" dirty="0" smtClean="0"/>
              <a:t>Like GPNN, GENN improves upon the trial-and-error process of choosing an optimal architecture for a feed-forward back propagation NN. It has been shown in the additional study that GENN is able to evolve NN architecture more efficiently and with less computational cycles than GPNN. </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73112" y="808037"/>
            <a:ext cx="6858000" cy="461665"/>
          </a:xfrm>
          <a:prstGeom prst="rect">
            <a:avLst/>
          </a:prstGeom>
          <a:noFill/>
        </p:spPr>
        <p:txBody>
          <a:bodyPr wrap="square" rtlCol="0">
            <a:spAutoFit/>
          </a:bodyPr>
          <a:lstStyle/>
          <a:p>
            <a:r>
              <a:rPr lang="en-US" dirty="0" smtClean="0"/>
              <a:t>Conclusion</a:t>
            </a:r>
            <a:endParaRPr lang="en-US" dirty="0"/>
          </a:p>
        </p:txBody>
      </p:sp>
      <p:sp>
        <p:nvSpPr>
          <p:cNvPr id="3" name="TextBox 2"/>
          <p:cNvSpPr txBox="1"/>
          <p:nvPr/>
        </p:nvSpPr>
        <p:spPr>
          <a:xfrm>
            <a:off x="925512" y="1646237"/>
            <a:ext cx="8382000" cy="4524315"/>
          </a:xfrm>
          <a:prstGeom prst="rect">
            <a:avLst/>
          </a:prstGeom>
          <a:noFill/>
        </p:spPr>
        <p:txBody>
          <a:bodyPr wrap="square" rtlCol="0">
            <a:spAutoFit/>
          </a:bodyPr>
          <a:lstStyle/>
          <a:p>
            <a:r>
              <a:rPr lang="en-US" dirty="0" smtClean="0"/>
              <a:t>There are many heuristics that are required to perform NN analysis including encoding data, selecting the number of inputs and outputs, and the constructing of the NN architecture. </a:t>
            </a:r>
          </a:p>
          <a:p>
            <a:endParaRPr lang="en-US" dirty="0"/>
          </a:p>
          <a:p>
            <a:r>
              <a:rPr lang="en-US" dirty="0" smtClean="0"/>
              <a:t>NN can be effective in identifying functional loci, however, NN also tend to produce false positives. Results of NN analysis may vary from one to another. </a:t>
            </a:r>
          </a:p>
          <a:p>
            <a:endParaRPr lang="en-US" dirty="0"/>
          </a:p>
          <a:p>
            <a:r>
              <a:rPr lang="en-US" dirty="0" smtClean="0"/>
              <a:t>GPNN and GENN began to address these issues and suggest that NN may provide an important piece of the analytical framework for the identification of susceptibility genes in common complex-trait diseases.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Text Box 1"/>
          <p:cNvSpPr txBox="1">
            <a:spLocks noChangeArrowheads="1"/>
          </p:cNvSpPr>
          <p:nvPr/>
        </p:nvSpPr>
        <p:spPr bwMode="auto">
          <a:xfrm>
            <a:off x="620712" y="808037"/>
            <a:ext cx="1752600" cy="369332"/>
          </a:xfrm>
          <a:prstGeom prst="rect">
            <a:avLst/>
          </a:prstGeom>
          <a:noFill/>
          <a:ln w="9525">
            <a:noFill/>
            <a:miter lim="800000"/>
            <a:headEnd/>
            <a:tailEnd/>
          </a:ln>
        </p:spPr>
        <p:txBody>
          <a:bodyPr wrap="square" lIns="0" tIns="0" rIns="0" bIns="0">
            <a:spAutoFit/>
          </a:bodyPr>
          <a:lstStyle/>
          <a:p>
            <a:pPr eaLnBrk="1">
              <a:buClr>
                <a:srgbClr val="000000"/>
              </a:buClr>
              <a:buSzPct val="45000"/>
              <a:tabLst>
                <a:tab pos="723825" algn="l"/>
              </a:tabLst>
            </a:pPr>
            <a:r>
              <a:rPr lang="en-GB" dirty="0">
                <a:solidFill>
                  <a:srgbClr val="000000"/>
                </a:solidFill>
              </a:rPr>
              <a:t>Motivation</a:t>
            </a:r>
          </a:p>
        </p:txBody>
      </p:sp>
      <p:sp>
        <p:nvSpPr>
          <p:cNvPr id="4098" name="Text Box 2"/>
          <p:cNvSpPr txBox="1">
            <a:spLocks noChangeArrowheads="1"/>
          </p:cNvSpPr>
          <p:nvPr/>
        </p:nvSpPr>
        <p:spPr bwMode="auto">
          <a:xfrm>
            <a:off x="620712" y="1570037"/>
            <a:ext cx="8790868" cy="3323987"/>
          </a:xfrm>
          <a:prstGeom prst="rect">
            <a:avLst/>
          </a:prstGeom>
          <a:noFill/>
          <a:ln w="9525">
            <a:noFill/>
            <a:miter lim="800000"/>
            <a:headEnd/>
            <a:tailEnd/>
          </a:ln>
        </p:spPr>
        <p:txBody>
          <a:bodyPr wrap="none" lIns="0" tIns="0" rIns="0" bIns="0">
            <a:spAutoFit/>
          </a:bodyPr>
          <a:lstStyle/>
          <a:p>
            <a:pPr eaLnBrk="1">
              <a:buClr>
                <a:srgbClr val="000000"/>
              </a:buClr>
              <a:buSzPct val="45000"/>
              <a:tabLst>
                <a:tab pos="723825" algn="l"/>
                <a:tab pos="1447649" algn="l"/>
                <a:tab pos="2171475" algn="l"/>
                <a:tab pos="2895300" algn="l"/>
                <a:tab pos="3619124" algn="l"/>
                <a:tab pos="4342950" algn="l"/>
                <a:tab pos="5066775" algn="l"/>
                <a:tab pos="5790600" algn="l"/>
                <a:tab pos="6514424" algn="l"/>
                <a:tab pos="7238250" algn="l"/>
                <a:tab pos="7962075" algn="l"/>
                <a:tab pos="8685899" algn="l"/>
              </a:tabLst>
            </a:pPr>
            <a:r>
              <a:rPr lang="en-GB" dirty="0" smtClean="0">
                <a:solidFill>
                  <a:srgbClr val="000000"/>
                </a:solidFill>
              </a:rPr>
              <a:t>Developing </a:t>
            </a:r>
            <a:r>
              <a:rPr lang="en-GB" dirty="0">
                <a:solidFill>
                  <a:srgbClr val="000000"/>
                </a:solidFill>
              </a:rPr>
              <a:t>new more effective methods </a:t>
            </a:r>
          </a:p>
          <a:p>
            <a:pPr eaLnBrk="1">
              <a:buClr>
                <a:srgbClr val="000000"/>
              </a:buClr>
              <a:buSzPct val="45000"/>
              <a:tabLst>
                <a:tab pos="723825" algn="l"/>
                <a:tab pos="1447649" algn="l"/>
                <a:tab pos="2171475" algn="l"/>
                <a:tab pos="2895300" algn="l"/>
                <a:tab pos="3619124" algn="l"/>
                <a:tab pos="4342950" algn="l"/>
                <a:tab pos="5066775" algn="l"/>
                <a:tab pos="5790600" algn="l"/>
                <a:tab pos="6514424" algn="l"/>
                <a:tab pos="7238250" algn="l"/>
                <a:tab pos="7962075" algn="l"/>
                <a:tab pos="8685899" algn="l"/>
              </a:tabLst>
            </a:pPr>
            <a:r>
              <a:rPr lang="en-GB" dirty="0">
                <a:solidFill>
                  <a:srgbClr val="000000"/>
                </a:solidFill>
              </a:rPr>
              <a:t>for computational analysis of the huge amounts of data </a:t>
            </a:r>
          </a:p>
          <a:p>
            <a:pPr eaLnBrk="1">
              <a:buClr>
                <a:srgbClr val="000000"/>
              </a:buClr>
              <a:buSzPct val="45000"/>
              <a:tabLst>
                <a:tab pos="723825" algn="l"/>
                <a:tab pos="1447649" algn="l"/>
                <a:tab pos="2171475" algn="l"/>
                <a:tab pos="2895300" algn="l"/>
                <a:tab pos="3619124" algn="l"/>
                <a:tab pos="4342950" algn="l"/>
                <a:tab pos="5066775" algn="l"/>
                <a:tab pos="5790600" algn="l"/>
                <a:tab pos="6514424" algn="l"/>
                <a:tab pos="7238250" algn="l"/>
                <a:tab pos="7962075" algn="l"/>
                <a:tab pos="8685899" algn="l"/>
              </a:tabLst>
            </a:pPr>
            <a:r>
              <a:rPr lang="en-GB" dirty="0">
                <a:solidFill>
                  <a:srgbClr val="000000"/>
                </a:solidFill>
              </a:rPr>
              <a:t>that recently became available. </a:t>
            </a:r>
          </a:p>
          <a:p>
            <a:pPr eaLnBrk="1">
              <a:buClr>
                <a:srgbClr val="000000"/>
              </a:buClr>
              <a:buSzPct val="45000"/>
              <a:tabLst>
                <a:tab pos="723825" algn="l"/>
                <a:tab pos="1447649" algn="l"/>
                <a:tab pos="2171475" algn="l"/>
                <a:tab pos="2895300" algn="l"/>
                <a:tab pos="3619124" algn="l"/>
                <a:tab pos="4342950" algn="l"/>
                <a:tab pos="5066775" algn="l"/>
                <a:tab pos="5790600" algn="l"/>
                <a:tab pos="6514424" algn="l"/>
                <a:tab pos="7238250" algn="l"/>
                <a:tab pos="7962075" algn="l"/>
                <a:tab pos="8685899" algn="l"/>
              </a:tabLst>
            </a:pPr>
            <a:endParaRPr lang="en-GB" dirty="0">
              <a:solidFill>
                <a:srgbClr val="000000"/>
              </a:solidFill>
            </a:endParaRPr>
          </a:p>
          <a:p>
            <a:pPr eaLnBrk="1">
              <a:buClr>
                <a:srgbClr val="000000"/>
              </a:buClr>
              <a:buSzPct val="45000"/>
              <a:tabLst>
                <a:tab pos="723825" algn="l"/>
                <a:tab pos="1447649" algn="l"/>
                <a:tab pos="2171475" algn="l"/>
                <a:tab pos="2895300" algn="l"/>
                <a:tab pos="3619124" algn="l"/>
                <a:tab pos="4342950" algn="l"/>
                <a:tab pos="5066775" algn="l"/>
                <a:tab pos="5790600" algn="l"/>
                <a:tab pos="6514424" algn="l"/>
                <a:tab pos="7238250" algn="l"/>
                <a:tab pos="7962075" algn="l"/>
                <a:tab pos="8685899" algn="l"/>
              </a:tabLst>
            </a:pPr>
            <a:r>
              <a:rPr lang="en-GB" dirty="0" smtClean="0">
                <a:solidFill>
                  <a:srgbClr val="000000"/>
                </a:solidFill>
              </a:rPr>
              <a:t>More </a:t>
            </a:r>
            <a:r>
              <a:rPr lang="en-GB" dirty="0">
                <a:solidFill>
                  <a:srgbClr val="000000"/>
                </a:solidFill>
              </a:rPr>
              <a:t>specifically: exploring new statistical methods and </a:t>
            </a:r>
          </a:p>
          <a:p>
            <a:pPr eaLnBrk="1">
              <a:buClr>
                <a:srgbClr val="000000"/>
              </a:buClr>
              <a:buSzPct val="45000"/>
              <a:tabLst>
                <a:tab pos="723825" algn="l"/>
                <a:tab pos="1447649" algn="l"/>
                <a:tab pos="2171475" algn="l"/>
                <a:tab pos="2895300" algn="l"/>
                <a:tab pos="3619124" algn="l"/>
                <a:tab pos="4342950" algn="l"/>
                <a:tab pos="5066775" algn="l"/>
                <a:tab pos="5790600" algn="l"/>
                <a:tab pos="6514424" algn="l"/>
                <a:tab pos="7238250" algn="l"/>
                <a:tab pos="7962075" algn="l"/>
                <a:tab pos="8685899" algn="l"/>
              </a:tabLst>
            </a:pPr>
            <a:r>
              <a:rPr lang="en-GB" dirty="0">
                <a:solidFill>
                  <a:srgbClr val="000000"/>
                </a:solidFill>
              </a:rPr>
              <a:t>variable selection strategies for identifying disease susceptibility genes </a:t>
            </a:r>
          </a:p>
          <a:p>
            <a:pPr eaLnBrk="1">
              <a:buClr>
                <a:srgbClr val="000000"/>
              </a:buClr>
              <a:buSzPct val="45000"/>
              <a:tabLst>
                <a:tab pos="723825" algn="l"/>
                <a:tab pos="1447649" algn="l"/>
                <a:tab pos="2171475" algn="l"/>
                <a:tab pos="2895300" algn="l"/>
                <a:tab pos="3619124" algn="l"/>
                <a:tab pos="4342950" algn="l"/>
                <a:tab pos="5066775" algn="l"/>
                <a:tab pos="5790600" algn="l"/>
                <a:tab pos="6514424" algn="l"/>
                <a:tab pos="7238250" algn="l"/>
                <a:tab pos="7962075" algn="l"/>
                <a:tab pos="8685899" algn="l"/>
              </a:tabLst>
            </a:pPr>
            <a:r>
              <a:rPr lang="en-GB" dirty="0">
                <a:solidFill>
                  <a:srgbClr val="000000"/>
                </a:solidFill>
              </a:rPr>
              <a:t>for common, complex diseases.</a:t>
            </a:r>
          </a:p>
          <a:p>
            <a:pPr eaLnBrk="1">
              <a:buClr>
                <a:srgbClr val="000000"/>
              </a:buClr>
              <a:buSzPct val="45000"/>
              <a:tabLst>
                <a:tab pos="723825" algn="l"/>
                <a:tab pos="1447649" algn="l"/>
                <a:tab pos="2171475" algn="l"/>
                <a:tab pos="2895300" algn="l"/>
                <a:tab pos="3619124" algn="l"/>
                <a:tab pos="4342950" algn="l"/>
                <a:tab pos="5066775" algn="l"/>
                <a:tab pos="5790600" algn="l"/>
                <a:tab pos="6514424" algn="l"/>
                <a:tab pos="7238250" algn="l"/>
                <a:tab pos="7962075" algn="l"/>
                <a:tab pos="8685899" algn="l"/>
              </a:tabLst>
            </a:pPr>
            <a:endParaRPr lang="en-GB" dirty="0">
              <a:solidFill>
                <a:srgbClr val="000000"/>
              </a:solidFill>
            </a:endParaRPr>
          </a:p>
          <a:p>
            <a:pPr eaLnBrk="1">
              <a:buClr>
                <a:srgbClr val="000000"/>
              </a:buClr>
              <a:buSzPct val="45000"/>
              <a:tabLst>
                <a:tab pos="723825" algn="l"/>
                <a:tab pos="1447649" algn="l"/>
                <a:tab pos="2171475" algn="l"/>
                <a:tab pos="2895300" algn="l"/>
                <a:tab pos="3619124" algn="l"/>
                <a:tab pos="4342950" algn="l"/>
                <a:tab pos="5066775" algn="l"/>
                <a:tab pos="5790600" algn="l"/>
                <a:tab pos="6514424" algn="l"/>
                <a:tab pos="7238250" algn="l"/>
                <a:tab pos="7962075" algn="l"/>
                <a:tab pos="8685899" algn="l"/>
              </a:tabLst>
            </a:pPr>
            <a:endParaRPr lang="en-GB" dirty="0">
              <a:solidFill>
                <a:srgbClr val="000000"/>
              </a:solidFill>
            </a:endParaRPr>
          </a:p>
        </p:txBody>
      </p:sp>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Text Box 1"/>
          <p:cNvSpPr txBox="1">
            <a:spLocks noChangeArrowheads="1"/>
          </p:cNvSpPr>
          <p:nvPr/>
        </p:nvSpPr>
        <p:spPr bwMode="auto">
          <a:xfrm>
            <a:off x="581960" y="815844"/>
            <a:ext cx="724552" cy="373193"/>
          </a:xfrm>
          <a:prstGeom prst="rect">
            <a:avLst/>
          </a:prstGeom>
          <a:noFill/>
          <a:ln w="9525">
            <a:noFill/>
            <a:miter lim="800000"/>
            <a:headEnd/>
            <a:tailEnd/>
          </a:ln>
        </p:spPr>
        <p:txBody>
          <a:bodyPr wrap="none" lIns="0" tIns="0" rIns="0" bIns="0">
            <a:spAutoFit/>
          </a:bodyPr>
          <a:lstStyle/>
          <a:p>
            <a:pPr eaLnBrk="1">
              <a:buClr>
                <a:srgbClr val="000000"/>
              </a:buClr>
              <a:buSzPct val="45000"/>
              <a:buFont typeface="StarSymbol" charset="0"/>
              <a:buNone/>
            </a:pPr>
            <a:r>
              <a:rPr lang="en-GB" dirty="0">
                <a:solidFill>
                  <a:srgbClr val="000000"/>
                </a:solidFill>
              </a:rPr>
              <a:t>Goals</a:t>
            </a:r>
          </a:p>
        </p:txBody>
      </p:sp>
      <p:sp>
        <p:nvSpPr>
          <p:cNvPr id="5122" name="Text Box 2"/>
          <p:cNvSpPr txBox="1">
            <a:spLocks noChangeArrowheads="1"/>
          </p:cNvSpPr>
          <p:nvPr/>
        </p:nvSpPr>
        <p:spPr bwMode="auto">
          <a:xfrm>
            <a:off x="620712" y="1564097"/>
            <a:ext cx="8458200" cy="3358740"/>
          </a:xfrm>
          <a:prstGeom prst="rect">
            <a:avLst/>
          </a:prstGeom>
          <a:noFill/>
          <a:ln w="9525">
            <a:noFill/>
            <a:miter lim="800000"/>
            <a:headEnd/>
            <a:tailEnd/>
          </a:ln>
        </p:spPr>
        <p:txBody>
          <a:bodyPr lIns="0" tIns="0" rIns="0" bIns="0">
            <a:spAutoFit/>
          </a:bodyPr>
          <a:lstStyle/>
          <a:p>
            <a:pPr eaLnBrk="1">
              <a:buClr>
                <a:srgbClr val="000000"/>
              </a:buClr>
              <a:buSzPct val="45000"/>
              <a:tabLst>
                <a:tab pos="723825" algn="l"/>
                <a:tab pos="1447649" algn="l"/>
                <a:tab pos="2171475" algn="l"/>
                <a:tab pos="2895300" algn="l"/>
                <a:tab pos="3619124" algn="l"/>
                <a:tab pos="4342950" algn="l"/>
                <a:tab pos="5066775" algn="l"/>
                <a:tab pos="5790600" algn="l"/>
                <a:tab pos="6514424" algn="l"/>
                <a:tab pos="7238250" algn="l"/>
                <a:tab pos="7962075" algn="l"/>
              </a:tabLst>
            </a:pPr>
            <a:r>
              <a:rPr lang="en-GB" dirty="0">
                <a:solidFill>
                  <a:srgbClr val="000000"/>
                </a:solidFill>
              </a:rPr>
              <a:t>Review of recent application of Neural Networks (NN) for statistical genetics studies.</a:t>
            </a:r>
          </a:p>
          <a:p>
            <a:pPr eaLnBrk="1">
              <a:buClr>
                <a:srgbClr val="000000"/>
              </a:buClr>
              <a:buSzPct val="45000"/>
              <a:tabLst>
                <a:tab pos="723825" algn="l"/>
                <a:tab pos="1447649" algn="l"/>
                <a:tab pos="2171475" algn="l"/>
                <a:tab pos="2895300" algn="l"/>
                <a:tab pos="3619124" algn="l"/>
                <a:tab pos="4342950" algn="l"/>
                <a:tab pos="5066775" algn="l"/>
                <a:tab pos="5790600" algn="l"/>
                <a:tab pos="6514424" algn="l"/>
                <a:tab pos="7238250" algn="l"/>
                <a:tab pos="7962075" algn="l"/>
              </a:tabLst>
            </a:pPr>
            <a:endParaRPr lang="en-GB" dirty="0">
              <a:solidFill>
                <a:srgbClr val="000000"/>
              </a:solidFill>
            </a:endParaRPr>
          </a:p>
          <a:p>
            <a:pPr eaLnBrk="1">
              <a:buClr>
                <a:srgbClr val="000000"/>
              </a:buClr>
              <a:buSzPct val="45000"/>
              <a:tabLst>
                <a:tab pos="723825" algn="l"/>
                <a:tab pos="1447649" algn="l"/>
                <a:tab pos="2171475" algn="l"/>
                <a:tab pos="2895300" algn="l"/>
                <a:tab pos="3619124" algn="l"/>
                <a:tab pos="4342950" algn="l"/>
                <a:tab pos="5066775" algn="l"/>
                <a:tab pos="5790600" algn="l"/>
                <a:tab pos="6514424" algn="l"/>
                <a:tab pos="7238250" algn="l"/>
                <a:tab pos="7962075" algn="l"/>
              </a:tabLst>
            </a:pPr>
            <a:r>
              <a:rPr lang="en-GB" dirty="0">
                <a:solidFill>
                  <a:srgbClr val="000000"/>
                </a:solidFill>
              </a:rPr>
              <a:t>Explore how NN have been used for both linkage and association analysis in genetic epidemiology</a:t>
            </a:r>
          </a:p>
          <a:p>
            <a:pPr eaLnBrk="1">
              <a:buClr>
                <a:srgbClr val="000000"/>
              </a:buClr>
              <a:buSzPct val="45000"/>
              <a:tabLst>
                <a:tab pos="723825" algn="l"/>
                <a:tab pos="1447649" algn="l"/>
                <a:tab pos="2171475" algn="l"/>
                <a:tab pos="2895300" algn="l"/>
                <a:tab pos="3619124" algn="l"/>
                <a:tab pos="4342950" algn="l"/>
                <a:tab pos="5066775" algn="l"/>
                <a:tab pos="5790600" algn="l"/>
                <a:tab pos="6514424" algn="l"/>
                <a:tab pos="7238250" algn="l"/>
                <a:tab pos="7962075" algn="l"/>
              </a:tabLst>
            </a:pPr>
            <a:endParaRPr lang="en-GB" dirty="0">
              <a:solidFill>
                <a:srgbClr val="000000"/>
              </a:solidFill>
            </a:endParaRPr>
          </a:p>
          <a:p>
            <a:pPr eaLnBrk="1">
              <a:buClr>
                <a:srgbClr val="000000"/>
              </a:buClr>
              <a:buSzPct val="45000"/>
              <a:tabLst>
                <a:tab pos="723825" algn="l"/>
                <a:tab pos="1447649" algn="l"/>
                <a:tab pos="2171475" algn="l"/>
                <a:tab pos="2895300" algn="l"/>
                <a:tab pos="3619124" algn="l"/>
                <a:tab pos="4342950" algn="l"/>
                <a:tab pos="5066775" algn="l"/>
                <a:tab pos="5790600" algn="l"/>
                <a:tab pos="6514424" algn="l"/>
                <a:tab pos="7238250" algn="l"/>
                <a:tab pos="7962075" algn="l"/>
              </a:tabLst>
            </a:pPr>
            <a:r>
              <a:rPr lang="en-GB" dirty="0">
                <a:solidFill>
                  <a:srgbClr val="000000"/>
                </a:solidFill>
              </a:rPr>
              <a:t>Introduce evolutionary computing strategies, Genetic Programming Neural Networks,  and Grammatical Evolution neural Networks for using NN in association studies of complex human diseases..</a:t>
            </a:r>
          </a:p>
        </p:txBody>
      </p:sp>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ext Box 1"/>
          <p:cNvSpPr txBox="1">
            <a:spLocks noChangeArrowheads="1"/>
          </p:cNvSpPr>
          <p:nvPr/>
        </p:nvSpPr>
        <p:spPr bwMode="auto">
          <a:xfrm>
            <a:off x="685800" y="884237"/>
            <a:ext cx="4800600" cy="373193"/>
          </a:xfrm>
          <a:prstGeom prst="rect">
            <a:avLst/>
          </a:prstGeom>
          <a:noFill/>
          <a:ln w="9525">
            <a:noFill/>
            <a:miter lim="800000"/>
            <a:headEnd/>
            <a:tailEnd/>
          </a:ln>
        </p:spPr>
        <p:txBody>
          <a:bodyPr lIns="0" tIns="0" rIns="0" bIns="0">
            <a:spAutoFit/>
          </a:bodyPr>
          <a:lstStyle/>
          <a:p>
            <a:pPr eaLnBrk="1">
              <a:buClr>
                <a:srgbClr val="000000"/>
              </a:buClr>
              <a:buSzPct val="45000"/>
              <a:tabLst>
                <a:tab pos="723825" algn="l"/>
                <a:tab pos="1447649" algn="l"/>
                <a:tab pos="2171475" algn="l"/>
                <a:tab pos="2895300" algn="l"/>
                <a:tab pos="3619124" algn="l"/>
                <a:tab pos="4342950" algn="l"/>
              </a:tabLst>
            </a:pPr>
            <a:r>
              <a:rPr lang="en-GB" dirty="0">
                <a:solidFill>
                  <a:srgbClr val="000000"/>
                </a:solidFill>
              </a:rPr>
              <a:t>Definitions</a:t>
            </a:r>
          </a:p>
        </p:txBody>
      </p:sp>
      <p:sp>
        <p:nvSpPr>
          <p:cNvPr id="6146" name="Text Box 2"/>
          <p:cNvSpPr txBox="1">
            <a:spLocks noChangeArrowheads="1"/>
          </p:cNvSpPr>
          <p:nvPr/>
        </p:nvSpPr>
        <p:spPr bwMode="auto">
          <a:xfrm>
            <a:off x="696912" y="1722437"/>
            <a:ext cx="8915400" cy="2985547"/>
          </a:xfrm>
          <a:prstGeom prst="rect">
            <a:avLst/>
          </a:prstGeom>
          <a:noFill/>
          <a:ln w="9525">
            <a:noFill/>
            <a:miter lim="800000"/>
            <a:headEnd/>
            <a:tailEnd/>
          </a:ln>
        </p:spPr>
        <p:txBody>
          <a:bodyPr lIns="0" tIns="0" rIns="0" bIns="0">
            <a:spAutoFit/>
          </a:bodyPr>
          <a:lstStyle/>
          <a:p>
            <a:pPr eaLnBrk="1">
              <a:buClr>
                <a:srgbClr val="000000"/>
              </a:buClr>
              <a:buSzPct val="45000"/>
              <a:tabLst>
                <a:tab pos="723825" algn="l"/>
                <a:tab pos="1447649" algn="l"/>
                <a:tab pos="2171475" algn="l"/>
                <a:tab pos="2895300" algn="l"/>
                <a:tab pos="3619124" algn="l"/>
                <a:tab pos="4342950" algn="l"/>
                <a:tab pos="5066775" algn="l"/>
                <a:tab pos="5790600" algn="l"/>
                <a:tab pos="6514424" algn="l"/>
                <a:tab pos="7238250" algn="l"/>
                <a:tab pos="7962075" algn="l"/>
                <a:tab pos="8685899" algn="l"/>
              </a:tabLst>
            </a:pPr>
            <a:r>
              <a:rPr lang="en-GB" dirty="0">
                <a:solidFill>
                  <a:srgbClr val="000000"/>
                </a:solidFill>
              </a:rPr>
              <a:t>Linkage analysis:</a:t>
            </a:r>
          </a:p>
          <a:p>
            <a:pPr eaLnBrk="1">
              <a:buClr>
                <a:srgbClr val="000000"/>
              </a:buClr>
              <a:buSzPct val="45000"/>
              <a:tabLst>
                <a:tab pos="723825" algn="l"/>
                <a:tab pos="1447649" algn="l"/>
                <a:tab pos="2171475" algn="l"/>
                <a:tab pos="2895300" algn="l"/>
                <a:tab pos="3619124" algn="l"/>
                <a:tab pos="4342950" algn="l"/>
                <a:tab pos="5066775" algn="l"/>
                <a:tab pos="5790600" algn="l"/>
                <a:tab pos="6514424" algn="l"/>
                <a:tab pos="7238250" algn="l"/>
                <a:tab pos="7962075" algn="l"/>
                <a:tab pos="8685899" algn="l"/>
              </a:tabLst>
            </a:pPr>
            <a:r>
              <a:rPr lang="en-GB" dirty="0">
                <a:solidFill>
                  <a:srgbClr val="000000"/>
                </a:solidFill>
              </a:rPr>
              <a:t>	determines whether a chromosomal region is preferentially inherited by offspring with the trait of interest by using genotype and phenotype data from multiple biologically related family members. </a:t>
            </a:r>
          </a:p>
          <a:p>
            <a:pPr eaLnBrk="1">
              <a:buClr>
                <a:srgbClr val="000000"/>
              </a:buClr>
              <a:buSzPct val="45000"/>
              <a:tabLst>
                <a:tab pos="723825" algn="l"/>
                <a:tab pos="1447649" algn="l"/>
                <a:tab pos="2171475" algn="l"/>
                <a:tab pos="2895300" algn="l"/>
                <a:tab pos="3619124" algn="l"/>
                <a:tab pos="4342950" algn="l"/>
                <a:tab pos="5066775" algn="l"/>
                <a:tab pos="5790600" algn="l"/>
                <a:tab pos="6514424" algn="l"/>
                <a:tab pos="7238250" algn="l"/>
                <a:tab pos="7962075" algn="l"/>
                <a:tab pos="8685899" algn="l"/>
              </a:tabLst>
            </a:pPr>
            <a:endParaRPr lang="en-GB" dirty="0">
              <a:solidFill>
                <a:srgbClr val="000000"/>
              </a:solidFill>
            </a:endParaRPr>
          </a:p>
          <a:p>
            <a:pPr eaLnBrk="1">
              <a:buClr>
                <a:srgbClr val="000000"/>
              </a:buClr>
              <a:buSzPct val="45000"/>
              <a:tabLst>
                <a:tab pos="723825" algn="l"/>
                <a:tab pos="1447649" algn="l"/>
                <a:tab pos="2171475" algn="l"/>
                <a:tab pos="2895300" algn="l"/>
                <a:tab pos="3619124" algn="l"/>
                <a:tab pos="4342950" algn="l"/>
                <a:tab pos="5066775" algn="l"/>
                <a:tab pos="5790600" algn="l"/>
                <a:tab pos="6514424" algn="l"/>
                <a:tab pos="7238250" algn="l"/>
                <a:tab pos="7962075" algn="l"/>
                <a:tab pos="8685899" algn="l"/>
              </a:tabLst>
            </a:pPr>
            <a:r>
              <a:rPr lang="en-GB" dirty="0">
                <a:solidFill>
                  <a:srgbClr val="000000"/>
                </a:solidFill>
              </a:rPr>
              <a:t>Association analysis:</a:t>
            </a:r>
          </a:p>
          <a:p>
            <a:pPr eaLnBrk="1">
              <a:buClr>
                <a:srgbClr val="000000"/>
              </a:buClr>
              <a:buSzPct val="45000"/>
              <a:tabLst>
                <a:tab pos="723825" algn="l"/>
                <a:tab pos="1447649" algn="l"/>
                <a:tab pos="2171475" algn="l"/>
                <a:tab pos="2895300" algn="l"/>
                <a:tab pos="3619124" algn="l"/>
                <a:tab pos="4342950" algn="l"/>
                <a:tab pos="5066775" algn="l"/>
                <a:tab pos="5790600" algn="l"/>
                <a:tab pos="6514424" algn="l"/>
                <a:tab pos="7238250" algn="l"/>
                <a:tab pos="7962075" algn="l"/>
                <a:tab pos="8685899" algn="l"/>
              </a:tabLst>
            </a:pPr>
            <a:r>
              <a:rPr lang="en-GB" dirty="0">
                <a:solidFill>
                  <a:srgbClr val="000000"/>
                </a:solidFill>
              </a:rPr>
              <a:t>	describes the use of case-control, cohort, or even family data to statistically relate genetic variations to a disease/phenotype. </a:t>
            </a:r>
          </a:p>
        </p:txBody>
      </p:sp>
    </p:spTree>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ext Box 1"/>
          <p:cNvSpPr txBox="1">
            <a:spLocks noChangeArrowheads="1"/>
          </p:cNvSpPr>
          <p:nvPr/>
        </p:nvSpPr>
        <p:spPr bwMode="auto">
          <a:xfrm>
            <a:off x="685800" y="731837"/>
            <a:ext cx="7543800" cy="373193"/>
          </a:xfrm>
          <a:prstGeom prst="rect">
            <a:avLst/>
          </a:prstGeom>
          <a:noFill/>
          <a:ln w="9525">
            <a:noFill/>
            <a:miter lim="800000"/>
            <a:headEnd/>
            <a:tailEnd/>
          </a:ln>
        </p:spPr>
        <p:txBody>
          <a:bodyPr lIns="0" tIns="0" rIns="0" bIns="0">
            <a:spAutoFit/>
          </a:bodyPr>
          <a:lstStyle/>
          <a:p>
            <a:pPr eaLnBrk="1">
              <a:buClr>
                <a:srgbClr val="000000"/>
              </a:buClr>
              <a:buSzPct val="45000"/>
              <a:tabLst>
                <a:tab pos="723825" algn="l"/>
                <a:tab pos="1447649" algn="l"/>
                <a:tab pos="2171475" algn="l"/>
                <a:tab pos="2895300" algn="l"/>
                <a:tab pos="3619124" algn="l"/>
                <a:tab pos="4342950" algn="l"/>
                <a:tab pos="5066775" algn="l"/>
                <a:tab pos="5790600" algn="l"/>
                <a:tab pos="6514424" algn="l"/>
                <a:tab pos="7238250" algn="l"/>
              </a:tabLst>
            </a:pPr>
            <a:r>
              <a:rPr lang="en-GB" dirty="0">
                <a:solidFill>
                  <a:srgbClr val="000000"/>
                </a:solidFill>
              </a:rPr>
              <a:t>Problems with the traditional approaches</a:t>
            </a:r>
          </a:p>
        </p:txBody>
      </p:sp>
      <p:sp>
        <p:nvSpPr>
          <p:cNvPr id="7170" name="Text Box 2"/>
          <p:cNvSpPr txBox="1">
            <a:spLocks noChangeArrowheads="1"/>
          </p:cNvSpPr>
          <p:nvPr/>
        </p:nvSpPr>
        <p:spPr bwMode="auto">
          <a:xfrm>
            <a:off x="544512" y="2103437"/>
            <a:ext cx="8915400" cy="5170646"/>
          </a:xfrm>
          <a:prstGeom prst="rect">
            <a:avLst/>
          </a:prstGeom>
          <a:noFill/>
          <a:ln w="9525">
            <a:noFill/>
            <a:miter lim="800000"/>
            <a:headEnd/>
            <a:tailEnd/>
          </a:ln>
        </p:spPr>
        <p:txBody>
          <a:bodyPr lIns="0" tIns="0" rIns="0" bIns="0">
            <a:spAutoFit/>
          </a:bodyPr>
          <a:lstStyle/>
          <a:p>
            <a:pPr eaLnBrk="1">
              <a:buClr>
                <a:srgbClr val="000000"/>
              </a:buClr>
              <a:buSzPct val="45000"/>
              <a:tabLst>
                <a:tab pos="723825" algn="l"/>
                <a:tab pos="1447649" algn="l"/>
                <a:tab pos="2171475" algn="l"/>
                <a:tab pos="2895300" algn="l"/>
                <a:tab pos="3619124" algn="l"/>
                <a:tab pos="4342950" algn="l"/>
                <a:tab pos="5066775" algn="l"/>
                <a:tab pos="5790600" algn="l"/>
                <a:tab pos="6514424" algn="l"/>
                <a:tab pos="7238250" algn="l"/>
                <a:tab pos="7962075" algn="l"/>
                <a:tab pos="8685899" algn="l"/>
              </a:tabLst>
            </a:pPr>
            <a:r>
              <a:rPr lang="en-GB" dirty="0">
                <a:solidFill>
                  <a:srgbClr val="000000"/>
                </a:solidFill>
              </a:rPr>
              <a:t>The defined traditional approaches have been very successful in identifying disease genes in Mendelian disorders.  </a:t>
            </a:r>
            <a:r>
              <a:rPr lang="en-GB" dirty="0" smtClean="0">
                <a:solidFill>
                  <a:srgbClr val="000000"/>
                </a:solidFill>
              </a:rPr>
              <a:t>Complex genetic diseases present several difficult challenges for linkage analysis and association studies.</a:t>
            </a:r>
          </a:p>
          <a:p>
            <a:pPr eaLnBrk="1">
              <a:buClr>
                <a:srgbClr val="000000"/>
              </a:buClr>
              <a:buSzPct val="45000"/>
              <a:tabLst>
                <a:tab pos="723825" algn="l"/>
                <a:tab pos="1447649" algn="l"/>
                <a:tab pos="2171475" algn="l"/>
                <a:tab pos="2895300" algn="l"/>
                <a:tab pos="3619124" algn="l"/>
                <a:tab pos="4342950" algn="l"/>
                <a:tab pos="5066775" algn="l"/>
                <a:tab pos="5790600" algn="l"/>
                <a:tab pos="6514424" algn="l"/>
                <a:tab pos="7238250" algn="l"/>
                <a:tab pos="7962075" algn="l"/>
                <a:tab pos="8685899" algn="l"/>
              </a:tabLst>
            </a:pPr>
            <a:endParaRPr lang="en-GB" dirty="0">
              <a:solidFill>
                <a:srgbClr val="000000"/>
              </a:solidFill>
            </a:endParaRPr>
          </a:p>
          <a:p>
            <a:pPr eaLnBrk="1">
              <a:buClr>
                <a:srgbClr val="000000"/>
              </a:buClr>
              <a:buSzPct val="45000"/>
              <a:tabLst>
                <a:tab pos="723825" algn="l"/>
                <a:tab pos="1447649" algn="l"/>
                <a:tab pos="2171475" algn="l"/>
                <a:tab pos="2895300" algn="l"/>
                <a:tab pos="3619124" algn="l"/>
                <a:tab pos="4342950" algn="l"/>
                <a:tab pos="5066775" algn="l"/>
                <a:tab pos="5790600" algn="l"/>
                <a:tab pos="6514424" algn="l"/>
                <a:tab pos="7238250" algn="l"/>
                <a:tab pos="7962075" algn="l"/>
                <a:tab pos="8685899" algn="l"/>
              </a:tabLst>
            </a:pPr>
            <a:r>
              <a:rPr lang="en-GB" dirty="0" smtClean="0">
                <a:solidFill>
                  <a:srgbClr val="000000"/>
                </a:solidFill>
              </a:rPr>
              <a:t>It is likely that multiple loci with varying effects interact to yield an increased risk of disease. If loci do not exhibit strong independent effects, linkage analysis may not be able to detect those loci. </a:t>
            </a:r>
          </a:p>
          <a:p>
            <a:pPr eaLnBrk="1">
              <a:buClr>
                <a:srgbClr val="000000"/>
              </a:buClr>
              <a:buSzPct val="45000"/>
              <a:tabLst>
                <a:tab pos="723825" algn="l"/>
                <a:tab pos="1447649" algn="l"/>
                <a:tab pos="2171475" algn="l"/>
                <a:tab pos="2895300" algn="l"/>
                <a:tab pos="3619124" algn="l"/>
                <a:tab pos="4342950" algn="l"/>
                <a:tab pos="5066775" algn="l"/>
                <a:tab pos="5790600" algn="l"/>
                <a:tab pos="6514424" algn="l"/>
                <a:tab pos="7238250" algn="l"/>
                <a:tab pos="7962075" algn="l"/>
                <a:tab pos="8685899" algn="l"/>
              </a:tabLst>
            </a:pPr>
            <a:endParaRPr lang="en-GB" dirty="0">
              <a:solidFill>
                <a:srgbClr val="000000"/>
              </a:solidFill>
            </a:endParaRPr>
          </a:p>
          <a:p>
            <a:pPr eaLnBrk="1">
              <a:buClr>
                <a:srgbClr val="000000"/>
              </a:buClr>
              <a:buSzPct val="45000"/>
              <a:tabLst>
                <a:tab pos="723825" algn="l"/>
                <a:tab pos="1447649" algn="l"/>
                <a:tab pos="2171475" algn="l"/>
                <a:tab pos="2895300" algn="l"/>
                <a:tab pos="3619124" algn="l"/>
                <a:tab pos="4342950" algn="l"/>
                <a:tab pos="5066775" algn="l"/>
                <a:tab pos="5790600" algn="l"/>
                <a:tab pos="6514424" algn="l"/>
                <a:tab pos="7238250" algn="l"/>
                <a:tab pos="7962075" algn="l"/>
                <a:tab pos="8685899" algn="l"/>
              </a:tabLst>
            </a:pPr>
            <a:r>
              <a:rPr lang="en-GB" dirty="0" smtClean="0">
                <a:solidFill>
                  <a:srgbClr val="000000"/>
                </a:solidFill>
              </a:rPr>
              <a:t>Similarly, potential caveats exist for association analysis methods for detecting interactions. Current association analysis methods were not designed for detecting complex gene-gene interactions or epitasis.</a:t>
            </a:r>
            <a:endParaRPr lang="en-GB" dirty="0" smtClean="0">
              <a:solidFill>
                <a:srgbClr val="000000"/>
              </a:solidFill>
            </a:endParaRPr>
          </a:p>
          <a:p>
            <a:pPr eaLnBrk="1">
              <a:buClr>
                <a:srgbClr val="000000"/>
              </a:buClr>
              <a:buSzPct val="45000"/>
              <a:tabLst>
                <a:tab pos="723825" algn="l"/>
                <a:tab pos="1447649" algn="l"/>
                <a:tab pos="2171475" algn="l"/>
                <a:tab pos="2895300" algn="l"/>
                <a:tab pos="3619124" algn="l"/>
                <a:tab pos="4342950" algn="l"/>
                <a:tab pos="5066775" algn="l"/>
                <a:tab pos="5790600" algn="l"/>
                <a:tab pos="6514424" algn="l"/>
                <a:tab pos="7238250" algn="l"/>
                <a:tab pos="7962075" algn="l"/>
                <a:tab pos="8685899" algn="l"/>
              </a:tabLst>
            </a:pPr>
            <a:r>
              <a:rPr lang="en-GB" dirty="0" smtClean="0">
                <a:solidFill>
                  <a:srgbClr val="000000"/>
                </a:solidFill>
              </a:rPr>
              <a:t>The selection of variables to evaluate is a major computational challenge. </a:t>
            </a:r>
          </a:p>
        </p:txBody>
      </p:sp>
      <p:sp>
        <p:nvSpPr>
          <p:cNvPr id="4" name="Rounded Rectangle 3"/>
          <p:cNvSpPr/>
          <p:nvPr/>
        </p:nvSpPr>
        <p:spPr>
          <a:xfrm>
            <a:off x="6869112" y="655637"/>
            <a:ext cx="2743200" cy="1447800"/>
          </a:xfrm>
          <a:prstGeom prst="roundRect">
            <a:avLst/>
          </a:prstGeom>
          <a:no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Gene-gene interaction as a deviation from additivity in the effect of alleles at different loci with respect to their contribution to a phenotype</a:t>
            </a:r>
            <a:endParaRPr lang="en-US" sz="1400" dirty="0">
              <a:solidFill>
                <a:schemeClr val="tx1"/>
              </a:solidFill>
            </a:endParaRPr>
          </a:p>
        </p:txBody>
      </p:sp>
      <p:cxnSp>
        <p:nvCxnSpPr>
          <p:cNvPr id="8" name="Straight Connector 7"/>
          <p:cNvCxnSpPr/>
          <p:nvPr/>
        </p:nvCxnSpPr>
        <p:spPr>
          <a:xfrm rot="5400000">
            <a:off x="7326312" y="4160837"/>
            <a:ext cx="43434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10800000">
            <a:off x="8545512" y="6370637"/>
            <a:ext cx="914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73112" y="808037"/>
            <a:ext cx="5486400" cy="461665"/>
          </a:xfrm>
          <a:prstGeom prst="rect">
            <a:avLst/>
          </a:prstGeom>
          <a:noFill/>
        </p:spPr>
        <p:txBody>
          <a:bodyPr wrap="square" rtlCol="0">
            <a:spAutoFit/>
          </a:bodyPr>
          <a:lstStyle/>
          <a:p>
            <a:r>
              <a:rPr lang="en-US" dirty="0" smtClean="0"/>
              <a:t>Neural Networks Introduction</a:t>
            </a:r>
            <a:endParaRPr lang="en-US" dirty="0"/>
          </a:p>
        </p:txBody>
      </p:sp>
      <p:sp>
        <p:nvSpPr>
          <p:cNvPr id="4" name="TextBox 3"/>
          <p:cNvSpPr txBox="1"/>
          <p:nvPr/>
        </p:nvSpPr>
        <p:spPr>
          <a:xfrm>
            <a:off x="696912" y="1570037"/>
            <a:ext cx="8839200" cy="4893647"/>
          </a:xfrm>
          <a:prstGeom prst="rect">
            <a:avLst/>
          </a:prstGeom>
          <a:noFill/>
        </p:spPr>
        <p:txBody>
          <a:bodyPr wrap="square" rtlCol="0">
            <a:spAutoFit/>
          </a:bodyPr>
          <a:lstStyle/>
          <a:p>
            <a:r>
              <a:rPr lang="en-US" dirty="0" smtClean="0"/>
              <a:t>Neural Networks (NN) are a class of pattern recognition methods developed in the 1940’s to model the neuron, the basic unit of the brain. NN are a method that is used for problems that conventional computers cannot solve such as parallel functionality. </a:t>
            </a:r>
          </a:p>
          <a:p>
            <a:endParaRPr lang="en-US" dirty="0"/>
          </a:p>
          <a:p>
            <a:r>
              <a:rPr lang="en-US" dirty="0" smtClean="0"/>
              <a:t>NN type reviewed in the article is the traditional error back-propagation NN since this is the type of NN most commonly used in genetic epidemiology.</a:t>
            </a:r>
          </a:p>
          <a:p>
            <a:endParaRPr lang="en-US" dirty="0"/>
          </a:p>
          <a:p>
            <a:r>
              <a:rPr lang="en-US" dirty="0" smtClean="0"/>
              <a:t>NN consists of nodes an vertices. Nodes represent neurons and vertices represent synaptic connections. Directionality of the </a:t>
            </a:r>
            <a:r>
              <a:rPr lang="en-US" dirty="0" smtClean="0"/>
              <a:t>vertices represent the flow of information. The nodes are arranged in layers. </a:t>
            </a:r>
            <a:r>
              <a:rPr lang="en-US" dirty="0" smtClean="0"/>
              <a:t>The traditional layout is: input layer -&gt; hidden layer/s -&gt; output layer</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nn-fig1.jpg"/>
          <p:cNvPicPr>
            <a:picLocks noChangeAspect="1"/>
          </p:cNvPicPr>
          <p:nvPr/>
        </p:nvPicPr>
        <p:blipFill>
          <a:blip r:embed="rId2"/>
          <a:stretch>
            <a:fillRect/>
          </a:stretch>
        </p:blipFill>
        <p:spPr>
          <a:xfrm>
            <a:off x="544512" y="427037"/>
            <a:ext cx="6553200" cy="4270501"/>
          </a:xfrm>
          <a:prstGeom prst="rect">
            <a:avLst/>
          </a:prstGeom>
        </p:spPr>
      </p:pic>
      <p:sp>
        <p:nvSpPr>
          <p:cNvPr id="3" name="TextBox 2"/>
          <p:cNvSpPr txBox="1"/>
          <p:nvPr/>
        </p:nvSpPr>
        <p:spPr>
          <a:xfrm>
            <a:off x="7250112" y="503237"/>
            <a:ext cx="2286000" cy="4247317"/>
          </a:xfrm>
          <a:prstGeom prst="rect">
            <a:avLst/>
          </a:prstGeom>
          <a:noFill/>
        </p:spPr>
        <p:txBody>
          <a:bodyPr wrap="square" rtlCol="0">
            <a:spAutoFit/>
          </a:bodyPr>
          <a:lstStyle/>
          <a:p>
            <a:r>
              <a:rPr lang="en-US" sz="1800" b="1" dirty="0" smtClean="0"/>
              <a:t>A Typical Feed-Forward NN</a:t>
            </a:r>
            <a:r>
              <a:rPr lang="en-US" sz="1800" dirty="0" smtClean="0"/>
              <a:t>. A feed-forward neural network with one input layer consisting of eight nodes (X</a:t>
            </a:r>
            <a:r>
              <a:rPr lang="en-US" sz="1800" baseline="-25000" dirty="0" smtClean="0"/>
              <a:t>i</a:t>
            </a:r>
            <a:r>
              <a:rPr lang="en-US" sz="1800" dirty="0" smtClean="0"/>
              <a:t>), two hidden layers with four and two nodes respectively (Σ), and one output layer (O). The connections between layers have associated connection strengths or weights (</a:t>
            </a:r>
            <a:r>
              <a:rPr lang="en-US" sz="1800" dirty="0" err="1" smtClean="0"/>
              <a:t>a</a:t>
            </a:r>
            <a:r>
              <a:rPr lang="en-US" sz="1800" baseline="-25000" dirty="0" err="1" smtClean="0"/>
              <a:t>i</a:t>
            </a:r>
            <a:r>
              <a:rPr lang="en-US" sz="1800" dirty="0" smtClean="0"/>
              <a:t>).</a:t>
            </a:r>
            <a:endParaRPr lang="en-US" sz="1800" dirty="0"/>
          </a:p>
        </p:txBody>
      </p:sp>
      <p:sp>
        <p:nvSpPr>
          <p:cNvPr id="4" name="Rounded Rectangle 3"/>
          <p:cNvSpPr/>
          <p:nvPr/>
        </p:nvSpPr>
        <p:spPr>
          <a:xfrm>
            <a:off x="620712" y="4999037"/>
            <a:ext cx="914400" cy="6858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Input layer</a:t>
            </a:r>
            <a:endParaRPr lang="en-US" sz="1600" dirty="0">
              <a:solidFill>
                <a:schemeClr val="tx1"/>
              </a:solidFill>
            </a:endParaRPr>
          </a:p>
        </p:txBody>
      </p:sp>
      <p:sp>
        <p:nvSpPr>
          <p:cNvPr id="9" name="Rounded Rectangle 8"/>
          <p:cNvSpPr/>
          <p:nvPr/>
        </p:nvSpPr>
        <p:spPr>
          <a:xfrm>
            <a:off x="2144712" y="4999037"/>
            <a:ext cx="990600" cy="6858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Hidden layer</a:t>
            </a:r>
            <a:endParaRPr lang="en-US" sz="1600" dirty="0">
              <a:solidFill>
                <a:schemeClr val="tx1"/>
              </a:solidFill>
            </a:endParaRPr>
          </a:p>
        </p:txBody>
      </p:sp>
      <p:sp>
        <p:nvSpPr>
          <p:cNvPr id="11" name="Rounded Rectangle 10"/>
          <p:cNvSpPr/>
          <p:nvPr/>
        </p:nvSpPr>
        <p:spPr>
          <a:xfrm>
            <a:off x="5192712" y="4999037"/>
            <a:ext cx="990600" cy="6858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Output layer</a:t>
            </a:r>
            <a:endParaRPr lang="en-US" sz="1600" dirty="0">
              <a:solidFill>
                <a:schemeClr val="tx1"/>
              </a:solidFill>
            </a:endParaRPr>
          </a:p>
        </p:txBody>
      </p:sp>
      <p:sp>
        <p:nvSpPr>
          <p:cNvPr id="12" name="Rounded Rectangle 11"/>
          <p:cNvSpPr/>
          <p:nvPr/>
        </p:nvSpPr>
        <p:spPr>
          <a:xfrm>
            <a:off x="3592512" y="4999037"/>
            <a:ext cx="990600" cy="6858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Hidden layer</a:t>
            </a:r>
            <a:endParaRPr lang="en-US" sz="1600" dirty="0">
              <a:solidFill>
                <a:schemeClr val="tx1"/>
              </a:solidFill>
            </a:endParaRPr>
          </a:p>
        </p:txBody>
      </p:sp>
      <p:sp>
        <p:nvSpPr>
          <p:cNvPr id="14" name="Right Arrow 13"/>
          <p:cNvSpPr/>
          <p:nvPr/>
        </p:nvSpPr>
        <p:spPr>
          <a:xfrm>
            <a:off x="620712" y="5989637"/>
            <a:ext cx="5791200" cy="838200"/>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Information Flow</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73112" y="808037"/>
            <a:ext cx="5486400" cy="461665"/>
          </a:xfrm>
          <a:prstGeom prst="rect">
            <a:avLst/>
          </a:prstGeom>
          <a:noFill/>
        </p:spPr>
        <p:txBody>
          <a:bodyPr wrap="square" rtlCol="0">
            <a:spAutoFit/>
          </a:bodyPr>
          <a:lstStyle/>
          <a:p>
            <a:r>
              <a:rPr lang="en-US" dirty="0" smtClean="0"/>
              <a:t>Neural Networks Introduction cont’d</a:t>
            </a:r>
            <a:endParaRPr lang="en-US" dirty="0"/>
          </a:p>
        </p:txBody>
      </p:sp>
      <p:sp>
        <p:nvSpPr>
          <p:cNvPr id="3" name="TextBox 2"/>
          <p:cNvSpPr txBox="1"/>
          <p:nvPr/>
        </p:nvSpPr>
        <p:spPr>
          <a:xfrm>
            <a:off x="773112" y="1722437"/>
            <a:ext cx="9144000" cy="4893647"/>
          </a:xfrm>
          <a:prstGeom prst="rect">
            <a:avLst/>
          </a:prstGeom>
          <a:noFill/>
        </p:spPr>
        <p:txBody>
          <a:bodyPr wrap="square" rtlCol="0">
            <a:spAutoFit/>
          </a:bodyPr>
          <a:lstStyle/>
          <a:p>
            <a:r>
              <a:rPr lang="en-US" dirty="0" smtClean="0"/>
              <a:t>The input vector that is propagated through the network can consist of continuous or discrete input values. The output node/s can also be continuous or discrete values.</a:t>
            </a:r>
          </a:p>
          <a:p>
            <a:endParaRPr lang="en-US" dirty="0"/>
          </a:p>
          <a:p>
            <a:r>
              <a:rPr lang="en-US" dirty="0" smtClean="0"/>
              <a:t>The data representation scheme must be suitable to detect the features of the input pattern vector such that it produces the correct output signal. (see table #2)</a:t>
            </a:r>
          </a:p>
          <a:p>
            <a:endParaRPr lang="en-US" dirty="0"/>
          </a:p>
          <a:p>
            <a:r>
              <a:rPr lang="en-US" dirty="0" smtClean="0"/>
              <a:t>The main way of the network to learn is to tune the weights on the connections between the nodes . Activity level of the node is set based upon its input and the strength (weight) of its connection. As with neurons in the brain, if the activity level is higher then some threshold the neuron is set on (fires).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73112" y="808037"/>
            <a:ext cx="5486400" cy="461665"/>
          </a:xfrm>
          <a:prstGeom prst="rect">
            <a:avLst/>
          </a:prstGeom>
          <a:noFill/>
        </p:spPr>
        <p:txBody>
          <a:bodyPr wrap="square" rtlCol="0">
            <a:spAutoFit/>
          </a:bodyPr>
          <a:lstStyle/>
          <a:p>
            <a:r>
              <a:rPr lang="en-US" dirty="0" smtClean="0"/>
              <a:t>Neural Networks Introduction cont’d</a:t>
            </a:r>
            <a:endParaRPr lang="en-US" dirty="0"/>
          </a:p>
        </p:txBody>
      </p:sp>
      <p:sp>
        <p:nvSpPr>
          <p:cNvPr id="4" name="TextBox 3"/>
          <p:cNvSpPr txBox="1"/>
          <p:nvPr/>
        </p:nvSpPr>
        <p:spPr>
          <a:xfrm>
            <a:off x="773112" y="1647249"/>
            <a:ext cx="9144000" cy="4154984"/>
          </a:xfrm>
          <a:prstGeom prst="rect">
            <a:avLst/>
          </a:prstGeom>
          <a:noFill/>
        </p:spPr>
        <p:txBody>
          <a:bodyPr wrap="square" rtlCol="0">
            <a:spAutoFit/>
          </a:bodyPr>
          <a:lstStyle/>
          <a:p>
            <a:r>
              <a:rPr lang="en-US" dirty="0" smtClean="0"/>
              <a:t>NN often function with </a:t>
            </a:r>
            <a:r>
              <a:rPr lang="en-US" dirty="0" err="1" smtClean="0"/>
              <a:t>backpropogation</a:t>
            </a:r>
            <a:r>
              <a:rPr lang="en-US" dirty="0" smtClean="0"/>
              <a:t> types of error minimization, also called gradient descent or “hill-climbing” algorithm. Weights on the connections are slightly changed each pass until a value to which any change makes the error higher is reached. In other words the error is minimized.</a:t>
            </a:r>
          </a:p>
          <a:p>
            <a:endParaRPr lang="en-US" dirty="0"/>
          </a:p>
          <a:p>
            <a:r>
              <a:rPr lang="en-US" dirty="0" smtClean="0"/>
              <a:t>This algorithm might get stuck in the local minima. There are various techniques to avoid such problem as much as possible. </a:t>
            </a:r>
          </a:p>
          <a:p>
            <a:endParaRPr lang="en-US" dirty="0"/>
          </a:p>
          <a:p>
            <a:r>
              <a:rPr lang="en-US" dirty="0" smtClean="0"/>
              <a:t>The quality of a final NN model can also be greatly influenced by the choice of scaling used for the inputs. </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946</TotalTime>
  <Words>1410</Words>
  <PresentationFormat>Custom</PresentationFormat>
  <Paragraphs>131</Paragraphs>
  <Slides>19</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Times New Roman</vt:lpstr>
      <vt:lpstr>Arial</vt:lpstr>
      <vt:lpstr>StarSymbol</vt:lpstr>
      <vt:lpstr>HG Mincho Light J;MS Gothic;HG </vt:lpstr>
      <vt:lpstr>Aspect</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cp:lastModifiedBy>Maya Zuhl</cp:lastModifiedBy>
  <cp:revision>6</cp:revision>
  <dcterms:modified xsi:type="dcterms:W3CDTF">2009-01-09T17:45:55Z</dcterms:modified>
</cp:coreProperties>
</file>